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1" r:id="rId4"/>
  </p:sldMasterIdLst>
  <p:notesMasterIdLst>
    <p:notesMasterId r:id="rId35"/>
  </p:notesMasterIdLst>
  <p:handoutMasterIdLst>
    <p:handoutMasterId r:id="rId36"/>
  </p:handoutMasterIdLst>
  <p:sldIdLst>
    <p:sldId id="256" r:id="rId5"/>
    <p:sldId id="258" r:id="rId6"/>
    <p:sldId id="260" r:id="rId7"/>
    <p:sldId id="284" r:id="rId8"/>
    <p:sldId id="279" r:id="rId9"/>
    <p:sldId id="280" r:id="rId10"/>
    <p:sldId id="281" r:id="rId11"/>
    <p:sldId id="259" r:id="rId12"/>
    <p:sldId id="263" r:id="rId13"/>
    <p:sldId id="264" r:id="rId14"/>
    <p:sldId id="288" r:id="rId15"/>
    <p:sldId id="289" r:id="rId16"/>
    <p:sldId id="265" r:id="rId17"/>
    <p:sldId id="276" r:id="rId18"/>
    <p:sldId id="270" r:id="rId19"/>
    <p:sldId id="275" r:id="rId20"/>
    <p:sldId id="290" r:id="rId21"/>
    <p:sldId id="291" r:id="rId22"/>
    <p:sldId id="292" r:id="rId23"/>
    <p:sldId id="293" r:id="rId24"/>
    <p:sldId id="294" r:id="rId25"/>
    <p:sldId id="297" r:id="rId26"/>
    <p:sldId id="312" r:id="rId27"/>
    <p:sldId id="298" r:id="rId28"/>
    <p:sldId id="299" r:id="rId29"/>
    <p:sldId id="300" r:id="rId30"/>
    <p:sldId id="314" r:id="rId31"/>
    <p:sldId id="301" r:id="rId32"/>
    <p:sldId id="311" r:id="rId33"/>
    <p:sldId id="309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399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F9DF9F3-4559-4445-ABEC-02ACF968555E}" v="11" dt="2025-01-28T19:04:58.12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95" d="100"/>
          <a:sy n="95" d="100"/>
        </p:scale>
        <p:origin x="109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heme" Target="theme/theme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2261C75-B058-4306-8A62-958FD59EE7AF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55435FF3-F4FD-4CA1-980D-C677740ADE65}">
      <dgm:prSet custT="1"/>
      <dgm:spPr/>
      <dgm:t>
        <a:bodyPr/>
        <a:lstStyle/>
        <a:p>
          <a:r>
            <a:rPr lang="en-US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Objective Of Study</a:t>
          </a:r>
          <a:endParaRPr lang="en-IN" sz="2000" dirty="0">
            <a:solidFill>
              <a:schemeClr val="bg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1B2BCD96-825E-4293-8303-6113CBE4B063}" type="parTrans" cxnId="{AA659BE5-DE7D-4CFF-8A09-4D13CFBEE246}">
      <dgm:prSet/>
      <dgm:spPr/>
      <dgm:t>
        <a:bodyPr/>
        <a:lstStyle/>
        <a:p>
          <a:endParaRPr lang="en-IN" sz="20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8514EFA4-E7A5-4695-9D70-6AB9258B9C7C}" type="sibTrans" cxnId="{AA659BE5-DE7D-4CFF-8A09-4D13CFBEE246}">
      <dgm:prSet/>
      <dgm:spPr/>
      <dgm:t>
        <a:bodyPr/>
        <a:lstStyle/>
        <a:p>
          <a:endParaRPr lang="en-IN" sz="20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1A2BE809-D177-488C-BFBB-ABE29074F0D4}">
      <dgm:prSet custT="1"/>
      <dgm:spPr/>
      <dgm:t>
        <a:bodyPr/>
        <a:lstStyle/>
        <a:p>
          <a:r>
            <a:rPr lang="en-US" sz="2000" b="1" dirty="0">
              <a:latin typeface="Arial" panose="020B0604020202020204" pitchFamily="34" charset="0"/>
              <a:cs typeface="Arial" panose="020B0604020202020204" pitchFamily="34" charset="0"/>
            </a:rPr>
            <a:t>Estimating the effect of Various Factors (like Health, Education, Income etc.) on the Life Satisfaction using MEMs.</a:t>
          </a:r>
          <a:endParaRPr lang="en-IN" sz="20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09E542C2-E889-46B3-942D-8149AC4AE068}" type="parTrans" cxnId="{4F621EB3-AA6B-4613-804F-3CEFE129CE92}">
      <dgm:prSet/>
      <dgm:spPr/>
      <dgm:t>
        <a:bodyPr/>
        <a:lstStyle/>
        <a:p>
          <a:endParaRPr lang="en-IN" sz="20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C626DB5C-3D9B-4520-BCA4-2261342AB575}" type="sibTrans" cxnId="{4F621EB3-AA6B-4613-804F-3CEFE129CE92}">
      <dgm:prSet/>
      <dgm:spPr/>
      <dgm:t>
        <a:bodyPr/>
        <a:lstStyle/>
        <a:p>
          <a:endParaRPr lang="en-IN" sz="20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3513A6FA-4FD8-49DE-8F54-483DE4CAF533}">
      <dgm:prSet custT="1"/>
      <dgm:spPr/>
      <dgm:t>
        <a:bodyPr/>
        <a:lstStyle/>
        <a:p>
          <a:r>
            <a:rPr lang="en-US" sz="2000" b="1" dirty="0">
              <a:latin typeface="Arial" panose="020B0604020202020204" pitchFamily="34" charset="0"/>
              <a:cs typeface="Arial" panose="020B0604020202020204" pitchFamily="34" charset="0"/>
            </a:rPr>
            <a:t>Clustering of Various Factors (like Health, Education, Income etc.) into different clusters of Life Satisfaction</a:t>
          </a:r>
          <a:endParaRPr lang="en-IN" sz="20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71E1DCBD-ABC6-4C4E-9E87-A576C5B49614}" type="parTrans" cxnId="{10DEB3BF-2A8B-4793-8B98-FEDDC1C39832}">
      <dgm:prSet/>
      <dgm:spPr/>
      <dgm:t>
        <a:bodyPr/>
        <a:lstStyle/>
        <a:p>
          <a:endParaRPr lang="en-IN" sz="20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64C870BE-4219-4D8C-817D-B9854B60F464}" type="sibTrans" cxnId="{10DEB3BF-2A8B-4793-8B98-FEDDC1C39832}">
      <dgm:prSet/>
      <dgm:spPr/>
      <dgm:t>
        <a:bodyPr/>
        <a:lstStyle/>
        <a:p>
          <a:endParaRPr lang="en-IN" sz="20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C6780B6A-9515-4E1B-9151-C6E330A9DFE0}" type="pres">
      <dgm:prSet presAssocID="{F2261C75-B058-4306-8A62-958FD59EE7AF}" presName="CompostProcess" presStyleCnt="0">
        <dgm:presLayoutVars>
          <dgm:dir/>
          <dgm:resizeHandles val="exact"/>
        </dgm:presLayoutVars>
      </dgm:prSet>
      <dgm:spPr/>
    </dgm:pt>
    <dgm:pt modelId="{C665904F-865B-43DE-9945-0215BFB327F4}" type="pres">
      <dgm:prSet presAssocID="{F2261C75-B058-4306-8A62-958FD59EE7AF}" presName="arrow" presStyleLbl="bgShp" presStyleIdx="0" presStyleCnt="1" custScaleX="114410"/>
      <dgm:spPr/>
    </dgm:pt>
    <dgm:pt modelId="{8B85ADBB-2EAE-4626-B616-332D0150CDB1}" type="pres">
      <dgm:prSet presAssocID="{F2261C75-B058-4306-8A62-958FD59EE7AF}" presName="linearProcess" presStyleCnt="0"/>
      <dgm:spPr/>
    </dgm:pt>
    <dgm:pt modelId="{6FF68FF0-4488-4C12-95BB-0651560B6FBD}" type="pres">
      <dgm:prSet presAssocID="{55435FF3-F4FD-4CA1-980D-C677740ADE65}" presName="textNode" presStyleLbl="node1" presStyleIdx="0" presStyleCnt="3" custScaleX="36234">
        <dgm:presLayoutVars>
          <dgm:bulletEnabled val="1"/>
        </dgm:presLayoutVars>
      </dgm:prSet>
      <dgm:spPr/>
    </dgm:pt>
    <dgm:pt modelId="{07A49021-6AB5-4814-9F67-04CF78F51CD7}" type="pres">
      <dgm:prSet presAssocID="{8514EFA4-E7A5-4695-9D70-6AB9258B9C7C}" presName="sibTrans" presStyleCnt="0"/>
      <dgm:spPr/>
    </dgm:pt>
    <dgm:pt modelId="{6159EAD9-4651-4806-9467-4684394155ED}" type="pres">
      <dgm:prSet presAssocID="{1A2BE809-D177-488C-BFBB-ABE29074F0D4}" presName="textNode" presStyleLbl="node1" presStyleIdx="1" presStyleCnt="3" custScaleY="198035" custLinFactX="92546" custLinFactNeighborX="100000" custLinFactNeighborY="-5124">
        <dgm:presLayoutVars>
          <dgm:bulletEnabled val="1"/>
        </dgm:presLayoutVars>
      </dgm:prSet>
      <dgm:spPr/>
    </dgm:pt>
    <dgm:pt modelId="{3E9937F5-67A2-4D16-BBEE-64C4C4BBE605}" type="pres">
      <dgm:prSet presAssocID="{C626DB5C-3D9B-4520-BCA4-2261342AB575}" presName="sibTrans" presStyleCnt="0"/>
      <dgm:spPr/>
    </dgm:pt>
    <dgm:pt modelId="{A078A69D-B1E7-4CDF-9EC9-B0A9AE4A60F5}" type="pres">
      <dgm:prSet presAssocID="{3513A6FA-4FD8-49DE-8F54-483DE4CAF533}" presName="textNode" presStyleLbl="node1" presStyleIdx="2" presStyleCnt="3" custScaleY="198035" custLinFactX="-100000" custLinFactNeighborX="-123757" custLinFactNeighborY="-4392">
        <dgm:presLayoutVars>
          <dgm:bulletEnabled val="1"/>
        </dgm:presLayoutVars>
      </dgm:prSet>
      <dgm:spPr/>
    </dgm:pt>
  </dgm:ptLst>
  <dgm:cxnLst>
    <dgm:cxn modelId="{1476E022-8E0D-44A5-92F5-26CA21D07A77}" type="presOf" srcId="{55435FF3-F4FD-4CA1-980D-C677740ADE65}" destId="{6FF68FF0-4488-4C12-95BB-0651560B6FBD}" srcOrd="0" destOrd="0" presId="urn:microsoft.com/office/officeart/2005/8/layout/hProcess9"/>
    <dgm:cxn modelId="{5E33ED23-F8F7-4B46-8EAB-8D7806F6BFE3}" type="presOf" srcId="{3513A6FA-4FD8-49DE-8F54-483DE4CAF533}" destId="{A078A69D-B1E7-4CDF-9EC9-B0A9AE4A60F5}" srcOrd="0" destOrd="0" presId="urn:microsoft.com/office/officeart/2005/8/layout/hProcess9"/>
    <dgm:cxn modelId="{84A31F41-606B-4CB3-BBCF-F2F668BB57E9}" type="presOf" srcId="{F2261C75-B058-4306-8A62-958FD59EE7AF}" destId="{C6780B6A-9515-4E1B-9151-C6E330A9DFE0}" srcOrd="0" destOrd="0" presId="urn:microsoft.com/office/officeart/2005/8/layout/hProcess9"/>
    <dgm:cxn modelId="{4F621EB3-AA6B-4613-804F-3CEFE129CE92}" srcId="{F2261C75-B058-4306-8A62-958FD59EE7AF}" destId="{1A2BE809-D177-488C-BFBB-ABE29074F0D4}" srcOrd="1" destOrd="0" parTransId="{09E542C2-E889-46B3-942D-8149AC4AE068}" sibTransId="{C626DB5C-3D9B-4520-BCA4-2261342AB575}"/>
    <dgm:cxn modelId="{10DEB3BF-2A8B-4793-8B98-FEDDC1C39832}" srcId="{F2261C75-B058-4306-8A62-958FD59EE7AF}" destId="{3513A6FA-4FD8-49DE-8F54-483DE4CAF533}" srcOrd="2" destOrd="0" parTransId="{71E1DCBD-ABC6-4C4E-9E87-A576C5B49614}" sibTransId="{64C870BE-4219-4D8C-817D-B9854B60F464}"/>
    <dgm:cxn modelId="{B219AAD0-318E-4313-8CE6-5D435B5C2D60}" type="presOf" srcId="{1A2BE809-D177-488C-BFBB-ABE29074F0D4}" destId="{6159EAD9-4651-4806-9467-4684394155ED}" srcOrd="0" destOrd="0" presId="urn:microsoft.com/office/officeart/2005/8/layout/hProcess9"/>
    <dgm:cxn modelId="{AA659BE5-DE7D-4CFF-8A09-4D13CFBEE246}" srcId="{F2261C75-B058-4306-8A62-958FD59EE7AF}" destId="{55435FF3-F4FD-4CA1-980D-C677740ADE65}" srcOrd="0" destOrd="0" parTransId="{1B2BCD96-825E-4293-8303-6113CBE4B063}" sibTransId="{8514EFA4-E7A5-4695-9D70-6AB9258B9C7C}"/>
    <dgm:cxn modelId="{57AB8820-32D7-4C68-B14B-B492AB7269AF}" type="presParOf" srcId="{C6780B6A-9515-4E1B-9151-C6E330A9DFE0}" destId="{C665904F-865B-43DE-9945-0215BFB327F4}" srcOrd="0" destOrd="0" presId="urn:microsoft.com/office/officeart/2005/8/layout/hProcess9"/>
    <dgm:cxn modelId="{550FAD9D-04C8-4422-BCA8-285ED2F22130}" type="presParOf" srcId="{C6780B6A-9515-4E1B-9151-C6E330A9DFE0}" destId="{8B85ADBB-2EAE-4626-B616-332D0150CDB1}" srcOrd="1" destOrd="0" presId="urn:microsoft.com/office/officeart/2005/8/layout/hProcess9"/>
    <dgm:cxn modelId="{3633050C-7A72-4724-A757-1FB56BA88B89}" type="presParOf" srcId="{8B85ADBB-2EAE-4626-B616-332D0150CDB1}" destId="{6FF68FF0-4488-4C12-95BB-0651560B6FBD}" srcOrd="0" destOrd="0" presId="urn:microsoft.com/office/officeart/2005/8/layout/hProcess9"/>
    <dgm:cxn modelId="{D667EB5E-243E-4DB9-B01C-0DD8C0CD7FFF}" type="presParOf" srcId="{8B85ADBB-2EAE-4626-B616-332D0150CDB1}" destId="{07A49021-6AB5-4814-9F67-04CF78F51CD7}" srcOrd="1" destOrd="0" presId="urn:microsoft.com/office/officeart/2005/8/layout/hProcess9"/>
    <dgm:cxn modelId="{7B3A18C4-C8F1-48E0-AA9D-FC147FC31987}" type="presParOf" srcId="{8B85ADBB-2EAE-4626-B616-332D0150CDB1}" destId="{6159EAD9-4651-4806-9467-4684394155ED}" srcOrd="2" destOrd="0" presId="urn:microsoft.com/office/officeart/2005/8/layout/hProcess9"/>
    <dgm:cxn modelId="{55BBFBB3-AA74-4FB8-88B7-05E8A8278AC8}" type="presParOf" srcId="{8B85ADBB-2EAE-4626-B616-332D0150CDB1}" destId="{3E9937F5-67A2-4D16-BBEE-64C4C4BBE605}" srcOrd="3" destOrd="0" presId="urn:microsoft.com/office/officeart/2005/8/layout/hProcess9"/>
    <dgm:cxn modelId="{1B9DEA17-99B5-45EA-BCB4-305A1B786152}" type="presParOf" srcId="{8B85ADBB-2EAE-4626-B616-332D0150CDB1}" destId="{A078A69D-B1E7-4CDF-9EC9-B0A9AE4A60F5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005744A-FD72-4474-B69B-6300F1A8543A}" type="doc">
      <dgm:prSet loTypeId="urn:microsoft.com/office/officeart/2008/layout/VerticalCurvedList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637F182F-CB13-4282-A721-60B4D7160721}">
      <dgm:prSet custT="1"/>
      <dgm:spPr/>
      <dgm:t>
        <a:bodyPr/>
        <a:lstStyle/>
        <a:p>
          <a:r>
            <a:rPr lang="en-US" sz="1600" b="1" u="sng" dirty="0">
              <a:latin typeface="Arial"/>
              <a:cs typeface="Arial"/>
            </a:rPr>
            <a:t>OECD Database</a:t>
          </a:r>
          <a:r>
            <a:rPr lang="en-US" sz="1600" u="sng" dirty="0">
              <a:latin typeface="Arial"/>
              <a:cs typeface="Arial"/>
            </a:rPr>
            <a:t>:</a:t>
          </a:r>
          <a:r>
            <a:rPr lang="en-US" sz="1600" dirty="0">
              <a:latin typeface="Arial"/>
              <a:cs typeface="Arial"/>
            </a:rPr>
            <a:t> Indicators and Life-Satisfaction Scores for different regions within the different countries.</a:t>
          </a:r>
          <a:endParaRPr lang="en-IN" sz="1600" dirty="0">
            <a:latin typeface="Arial"/>
            <a:cs typeface="Arial"/>
          </a:endParaRPr>
        </a:p>
      </dgm:t>
    </dgm:pt>
    <dgm:pt modelId="{04D9865B-4067-4F7A-B6D7-165A39D07A55}" type="parTrans" cxnId="{2E240090-6A15-4727-AAD7-AB1979389D90}">
      <dgm:prSet/>
      <dgm:spPr/>
      <dgm:t>
        <a:bodyPr/>
        <a:lstStyle/>
        <a:p>
          <a:endParaRPr lang="en-IN"/>
        </a:p>
      </dgm:t>
    </dgm:pt>
    <dgm:pt modelId="{BC219EBF-16D0-471C-BABA-732050EFF51D}" type="sibTrans" cxnId="{2E240090-6A15-4727-AAD7-AB1979389D90}">
      <dgm:prSet/>
      <dgm:spPr/>
      <dgm:t>
        <a:bodyPr/>
        <a:lstStyle/>
        <a:p>
          <a:endParaRPr lang="en-IN"/>
        </a:p>
      </dgm:t>
    </dgm:pt>
    <dgm:pt modelId="{EB074C76-744A-451E-9CDB-F2ECF2279109}">
      <dgm:prSet custT="1"/>
      <dgm:spPr/>
      <dgm:t>
        <a:bodyPr/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Arial"/>
              <a:ea typeface="+mn-ea"/>
              <a:cs typeface="Arial"/>
            </a:rPr>
            <a:t>Data is not consistent with years for all countries, but is consistent in a way that it is “</a:t>
          </a:r>
          <a:r>
            <a:rPr lang="en-US" sz="1600" b="1" i="1" u="sng" kern="1200" dirty="0">
              <a:latin typeface="Arial"/>
              <a:ea typeface="+mn-ea"/>
              <a:cs typeface="Arial"/>
            </a:rPr>
            <a:t>the latest available data</a:t>
          </a:r>
          <a:r>
            <a:rPr lang="en-US" sz="1600" b="1" i="1" u="none" kern="1200" dirty="0">
              <a:latin typeface="Arial"/>
              <a:ea typeface="+mn-ea"/>
              <a:cs typeface="Arial"/>
            </a:rPr>
            <a:t>”</a:t>
          </a:r>
          <a:r>
            <a:rPr lang="en-US" sz="1600" kern="1200" dirty="0">
              <a:latin typeface="Arial"/>
              <a:ea typeface="+mn-ea"/>
              <a:cs typeface="Arial"/>
            </a:rPr>
            <a:t>.</a:t>
          </a:r>
          <a:endParaRPr lang="en-IN" sz="1600" kern="1200" dirty="0">
            <a:latin typeface="Arial"/>
            <a:ea typeface="+mn-ea"/>
            <a:cs typeface="Arial"/>
          </a:endParaRPr>
        </a:p>
      </dgm:t>
    </dgm:pt>
    <dgm:pt modelId="{23F0CCD6-C16B-4FB2-BD26-D6EDBC54AFBF}" type="parTrans" cxnId="{6644BF97-5713-4B1D-8FD9-5238B2BE41AD}">
      <dgm:prSet/>
      <dgm:spPr/>
      <dgm:t>
        <a:bodyPr/>
        <a:lstStyle/>
        <a:p>
          <a:endParaRPr lang="en-IN"/>
        </a:p>
      </dgm:t>
    </dgm:pt>
    <dgm:pt modelId="{E7909586-C01E-441B-83E2-1FDFB29DFB0D}" type="sibTrans" cxnId="{6644BF97-5713-4B1D-8FD9-5238B2BE41AD}">
      <dgm:prSet/>
      <dgm:spPr/>
      <dgm:t>
        <a:bodyPr/>
        <a:lstStyle/>
        <a:p>
          <a:endParaRPr lang="en-IN"/>
        </a:p>
      </dgm:t>
    </dgm:pt>
    <dgm:pt modelId="{1B50DAB0-C2B9-49A8-8FE1-FD3A47DD14A9}">
      <dgm:prSet custT="1"/>
      <dgm:spPr/>
      <dgm:t>
        <a:bodyPr/>
        <a:lstStyle/>
        <a:p>
          <a:pPr marL="0" lvl="0" indent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u="sng" kern="1200" dirty="0"/>
            <a:t>Assumption:</a:t>
          </a:r>
          <a:r>
            <a:rPr lang="en-US" sz="1600" b="0" u="none" kern="1200" dirty="0">
              <a:latin typeface="Arial"/>
              <a:ea typeface="+mn-ea"/>
              <a:cs typeface="Arial"/>
            </a:rPr>
            <a:t> We</a:t>
          </a:r>
          <a:r>
            <a:rPr lang="en-US" sz="1600" kern="1200" dirty="0">
              <a:latin typeface="Arial"/>
              <a:ea typeface="+mn-ea"/>
              <a:cs typeface="Arial"/>
            </a:rPr>
            <a:t> assumed that in a year or two, there are barely any drastic changes in a country policies or life-satisfaction scores.</a:t>
          </a:r>
          <a:endParaRPr lang="en-IN" sz="1600" kern="1200" dirty="0">
            <a:latin typeface="Arial"/>
            <a:ea typeface="+mn-ea"/>
            <a:cs typeface="Arial"/>
          </a:endParaRPr>
        </a:p>
      </dgm:t>
    </dgm:pt>
    <dgm:pt modelId="{647D250E-B0C0-42EE-AC1A-2DBBED96EDBF}" type="parTrans" cxnId="{44B2B3E6-EE3D-4C4B-8207-F58849C9441F}">
      <dgm:prSet/>
      <dgm:spPr/>
      <dgm:t>
        <a:bodyPr/>
        <a:lstStyle/>
        <a:p>
          <a:endParaRPr lang="en-IN"/>
        </a:p>
      </dgm:t>
    </dgm:pt>
    <dgm:pt modelId="{E8532343-2D8C-4622-A2ED-76BD02DE6D32}" type="sibTrans" cxnId="{44B2B3E6-EE3D-4C4B-8207-F58849C9441F}">
      <dgm:prSet/>
      <dgm:spPr/>
      <dgm:t>
        <a:bodyPr/>
        <a:lstStyle/>
        <a:p>
          <a:endParaRPr lang="en-IN"/>
        </a:p>
      </dgm:t>
    </dgm:pt>
    <dgm:pt modelId="{8D130846-66F7-48CB-B0A9-CA8ACA2985CD}">
      <dgm:prSet custT="1"/>
      <dgm:spPr/>
      <dgm:t>
        <a:bodyPr/>
        <a:lstStyle/>
        <a:p>
          <a:pPr marL="0" lvl="0" indent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u="sng" kern="1200"/>
            <a:t>Data Cleaning</a:t>
          </a:r>
          <a:r>
            <a:rPr lang="en-US" sz="1600" b="1" u="sng" kern="1200">
              <a:latin typeface="Arial"/>
              <a:ea typeface="+mn-ea"/>
              <a:cs typeface="Arial"/>
            </a:rPr>
            <a:t>:</a:t>
          </a:r>
          <a:r>
            <a:rPr lang="en-US" sz="1600" b="1" kern="1200">
              <a:latin typeface="Arial"/>
              <a:ea typeface="+mn-ea"/>
              <a:cs typeface="Arial"/>
            </a:rPr>
            <a:t> </a:t>
          </a:r>
          <a:r>
            <a:rPr lang="en-US" sz="1600" kern="1200">
              <a:latin typeface="Arial"/>
              <a:ea typeface="+mn-ea"/>
              <a:cs typeface="Arial"/>
            </a:rPr>
            <a:t>Removing cases that have 100% missing values in some attributes.</a:t>
          </a:r>
          <a:endParaRPr lang="en-IN" sz="1600" kern="1200" dirty="0">
            <a:latin typeface="Arial"/>
            <a:ea typeface="+mn-ea"/>
            <a:cs typeface="Arial"/>
          </a:endParaRPr>
        </a:p>
      </dgm:t>
    </dgm:pt>
    <dgm:pt modelId="{C5E0DF4D-B6A5-444A-9375-8163358D659D}" type="parTrans" cxnId="{C43F45F9-C067-4E0F-A98F-6333A0FCC2FB}">
      <dgm:prSet/>
      <dgm:spPr/>
      <dgm:t>
        <a:bodyPr/>
        <a:lstStyle/>
        <a:p>
          <a:endParaRPr lang="en-IN"/>
        </a:p>
      </dgm:t>
    </dgm:pt>
    <dgm:pt modelId="{C8728D17-F605-437F-A48B-87B008E2014E}" type="sibTrans" cxnId="{C43F45F9-C067-4E0F-A98F-6333A0FCC2FB}">
      <dgm:prSet/>
      <dgm:spPr/>
      <dgm:t>
        <a:bodyPr/>
        <a:lstStyle/>
        <a:p>
          <a:endParaRPr lang="en-IN"/>
        </a:p>
      </dgm:t>
    </dgm:pt>
    <dgm:pt modelId="{9C831898-5F3B-45CB-B63B-AA5800F93574}">
      <dgm:prSet custT="1"/>
      <dgm:spPr/>
      <dgm:t>
        <a:bodyPr/>
        <a:lstStyle/>
        <a:p>
          <a:pPr marL="0" lvl="0" indent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0" u="sng" kern="1200" dirty="0"/>
            <a:t>Data Imputation</a:t>
          </a:r>
          <a:r>
            <a:rPr lang="en-US" sz="1600" kern="1200" dirty="0">
              <a:latin typeface="Arial"/>
              <a:ea typeface="+mn-ea"/>
              <a:cs typeface="Arial"/>
            </a:rPr>
            <a:t> Using the cities' medians for remaining missing vlaues.</a:t>
          </a:r>
          <a:endParaRPr lang="en-IN" sz="1600" kern="1200" dirty="0">
            <a:latin typeface="Arial"/>
            <a:ea typeface="+mn-ea"/>
            <a:cs typeface="Arial"/>
          </a:endParaRPr>
        </a:p>
      </dgm:t>
    </dgm:pt>
    <dgm:pt modelId="{8D9B1F9C-39F6-41E5-BCB1-A020DC455C50}" type="parTrans" cxnId="{9EAB4C7D-17FB-47DA-A8B4-9499B6432776}">
      <dgm:prSet/>
      <dgm:spPr/>
      <dgm:t>
        <a:bodyPr/>
        <a:lstStyle/>
        <a:p>
          <a:endParaRPr lang="en-IN"/>
        </a:p>
      </dgm:t>
    </dgm:pt>
    <dgm:pt modelId="{DE7F7EA7-CAF2-416B-B3B4-36561907766B}" type="sibTrans" cxnId="{9EAB4C7D-17FB-47DA-A8B4-9499B6432776}">
      <dgm:prSet/>
      <dgm:spPr/>
      <dgm:t>
        <a:bodyPr/>
        <a:lstStyle/>
        <a:p>
          <a:endParaRPr lang="en-IN"/>
        </a:p>
      </dgm:t>
    </dgm:pt>
    <dgm:pt modelId="{AED08E4B-5C60-4CC9-99C8-CC0CB9079F6A}" type="pres">
      <dgm:prSet presAssocID="{0005744A-FD72-4474-B69B-6300F1A8543A}" presName="Name0" presStyleCnt="0">
        <dgm:presLayoutVars>
          <dgm:chMax val="7"/>
          <dgm:chPref val="7"/>
          <dgm:dir/>
        </dgm:presLayoutVars>
      </dgm:prSet>
      <dgm:spPr/>
    </dgm:pt>
    <dgm:pt modelId="{69696099-5B56-4609-ADDE-17A3EF8D3DE1}" type="pres">
      <dgm:prSet presAssocID="{0005744A-FD72-4474-B69B-6300F1A8543A}" presName="Name1" presStyleCnt="0"/>
      <dgm:spPr/>
    </dgm:pt>
    <dgm:pt modelId="{92B5480E-66E5-4F50-B433-0C8024E56FF0}" type="pres">
      <dgm:prSet presAssocID="{0005744A-FD72-4474-B69B-6300F1A8543A}" presName="cycle" presStyleCnt="0"/>
      <dgm:spPr/>
    </dgm:pt>
    <dgm:pt modelId="{06E9BCBE-3561-44B8-BC81-A1965B574984}" type="pres">
      <dgm:prSet presAssocID="{0005744A-FD72-4474-B69B-6300F1A8543A}" presName="srcNode" presStyleLbl="node1" presStyleIdx="0" presStyleCnt="5"/>
      <dgm:spPr/>
    </dgm:pt>
    <dgm:pt modelId="{0F79C0B9-18EF-4602-9155-C23C33E99190}" type="pres">
      <dgm:prSet presAssocID="{0005744A-FD72-4474-B69B-6300F1A8543A}" presName="conn" presStyleLbl="parChTrans1D2" presStyleIdx="0" presStyleCnt="1"/>
      <dgm:spPr/>
    </dgm:pt>
    <dgm:pt modelId="{353EE2B6-6CE0-4C55-919A-CC372402A7EE}" type="pres">
      <dgm:prSet presAssocID="{0005744A-FD72-4474-B69B-6300F1A8543A}" presName="extraNode" presStyleLbl="node1" presStyleIdx="0" presStyleCnt="5"/>
      <dgm:spPr/>
    </dgm:pt>
    <dgm:pt modelId="{61E96FE4-008F-4230-8440-B960251C7195}" type="pres">
      <dgm:prSet presAssocID="{0005744A-FD72-4474-B69B-6300F1A8543A}" presName="dstNode" presStyleLbl="node1" presStyleIdx="0" presStyleCnt="5"/>
      <dgm:spPr/>
    </dgm:pt>
    <dgm:pt modelId="{FD9C18F1-20DC-4DF4-AE5E-19C4A8888480}" type="pres">
      <dgm:prSet presAssocID="{637F182F-CB13-4282-A721-60B4D7160721}" presName="text_1" presStyleLbl="node1" presStyleIdx="0" presStyleCnt="5">
        <dgm:presLayoutVars>
          <dgm:bulletEnabled val="1"/>
        </dgm:presLayoutVars>
      </dgm:prSet>
      <dgm:spPr/>
    </dgm:pt>
    <dgm:pt modelId="{4EF0476E-641C-4850-9F5A-F46A90266EBB}" type="pres">
      <dgm:prSet presAssocID="{637F182F-CB13-4282-A721-60B4D7160721}" presName="accent_1" presStyleCnt="0"/>
      <dgm:spPr/>
    </dgm:pt>
    <dgm:pt modelId="{6E62F383-73DC-4A4F-BF1B-B0E6CFD168E3}" type="pres">
      <dgm:prSet presAssocID="{637F182F-CB13-4282-A721-60B4D7160721}" presName="accentRepeatNode" presStyleLbl="solidFgAcc1" presStyleIdx="0" presStyleCnt="5"/>
      <dgm:spPr/>
    </dgm:pt>
    <dgm:pt modelId="{4EE55884-E1A4-40F3-A691-DE40AA5E2715}" type="pres">
      <dgm:prSet presAssocID="{EB074C76-744A-451E-9CDB-F2ECF2279109}" presName="text_2" presStyleLbl="node1" presStyleIdx="1" presStyleCnt="5">
        <dgm:presLayoutVars>
          <dgm:bulletEnabled val="1"/>
        </dgm:presLayoutVars>
      </dgm:prSet>
      <dgm:spPr/>
    </dgm:pt>
    <dgm:pt modelId="{956C68BC-54C9-45B2-9462-AE4B47E55799}" type="pres">
      <dgm:prSet presAssocID="{EB074C76-744A-451E-9CDB-F2ECF2279109}" presName="accent_2" presStyleCnt="0"/>
      <dgm:spPr/>
    </dgm:pt>
    <dgm:pt modelId="{2EBCB4BE-8BB7-42B7-93B7-6EC5EFBBE124}" type="pres">
      <dgm:prSet presAssocID="{EB074C76-744A-451E-9CDB-F2ECF2279109}" presName="accentRepeatNode" presStyleLbl="solidFgAcc1" presStyleIdx="1" presStyleCnt="5"/>
      <dgm:spPr/>
    </dgm:pt>
    <dgm:pt modelId="{92990126-0072-43BE-9B2E-AC9C8DD2E358}" type="pres">
      <dgm:prSet presAssocID="{1B50DAB0-C2B9-49A8-8FE1-FD3A47DD14A9}" presName="text_3" presStyleLbl="node1" presStyleIdx="2" presStyleCnt="5">
        <dgm:presLayoutVars>
          <dgm:bulletEnabled val="1"/>
        </dgm:presLayoutVars>
      </dgm:prSet>
      <dgm:spPr/>
    </dgm:pt>
    <dgm:pt modelId="{AD5C5E9A-B178-4C3E-90C4-E1289031A25D}" type="pres">
      <dgm:prSet presAssocID="{1B50DAB0-C2B9-49A8-8FE1-FD3A47DD14A9}" presName="accent_3" presStyleCnt="0"/>
      <dgm:spPr/>
    </dgm:pt>
    <dgm:pt modelId="{6CF6E4B8-FB01-4136-B8F5-D6C845DBDEA8}" type="pres">
      <dgm:prSet presAssocID="{1B50DAB0-C2B9-49A8-8FE1-FD3A47DD14A9}" presName="accentRepeatNode" presStyleLbl="solidFgAcc1" presStyleIdx="2" presStyleCnt="5"/>
      <dgm:spPr/>
    </dgm:pt>
    <dgm:pt modelId="{C78C19B6-986E-435E-BD0C-BAB418959D00}" type="pres">
      <dgm:prSet presAssocID="{8D130846-66F7-48CB-B0A9-CA8ACA2985CD}" presName="text_4" presStyleLbl="node1" presStyleIdx="3" presStyleCnt="5">
        <dgm:presLayoutVars>
          <dgm:bulletEnabled val="1"/>
        </dgm:presLayoutVars>
      </dgm:prSet>
      <dgm:spPr/>
    </dgm:pt>
    <dgm:pt modelId="{65F5C811-9F8D-416C-944B-73D9ADAC9273}" type="pres">
      <dgm:prSet presAssocID="{8D130846-66F7-48CB-B0A9-CA8ACA2985CD}" presName="accent_4" presStyleCnt="0"/>
      <dgm:spPr/>
    </dgm:pt>
    <dgm:pt modelId="{DAC9F407-6A4F-4F5D-B1F1-0498F5E0C752}" type="pres">
      <dgm:prSet presAssocID="{8D130846-66F7-48CB-B0A9-CA8ACA2985CD}" presName="accentRepeatNode" presStyleLbl="solidFgAcc1" presStyleIdx="3" presStyleCnt="5"/>
      <dgm:spPr/>
    </dgm:pt>
    <dgm:pt modelId="{96CCBC48-1850-4F5F-A60C-4F92B6E62751}" type="pres">
      <dgm:prSet presAssocID="{9C831898-5F3B-45CB-B63B-AA5800F93574}" presName="text_5" presStyleLbl="node1" presStyleIdx="4" presStyleCnt="5">
        <dgm:presLayoutVars>
          <dgm:bulletEnabled val="1"/>
        </dgm:presLayoutVars>
      </dgm:prSet>
      <dgm:spPr/>
    </dgm:pt>
    <dgm:pt modelId="{2F49682F-0B13-4F18-BB39-C22CFA380299}" type="pres">
      <dgm:prSet presAssocID="{9C831898-5F3B-45CB-B63B-AA5800F93574}" presName="accent_5" presStyleCnt="0"/>
      <dgm:spPr/>
    </dgm:pt>
    <dgm:pt modelId="{1DB4689E-05DB-465B-9A5F-762526052B28}" type="pres">
      <dgm:prSet presAssocID="{9C831898-5F3B-45CB-B63B-AA5800F93574}" presName="accentRepeatNode" presStyleLbl="solidFgAcc1" presStyleIdx="4" presStyleCnt="5"/>
      <dgm:spPr/>
    </dgm:pt>
  </dgm:ptLst>
  <dgm:cxnLst>
    <dgm:cxn modelId="{59164C11-C47C-4B1C-8342-175F57A1EF2B}" type="presOf" srcId="{9C831898-5F3B-45CB-B63B-AA5800F93574}" destId="{96CCBC48-1850-4F5F-A60C-4F92B6E62751}" srcOrd="0" destOrd="0" presId="urn:microsoft.com/office/officeart/2008/layout/VerticalCurvedList"/>
    <dgm:cxn modelId="{A8784A13-B5DF-4615-AC41-5638C0C1CDBC}" type="presOf" srcId="{637F182F-CB13-4282-A721-60B4D7160721}" destId="{FD9C18F1-20DC-4DF4-AE5E-19C4A8888480}" srcOrd="0" destOrd="0" presId="urn:microsoft.com/office/officeart/2008/layout/VerticalCurvedList"/>
    <dgm:cxn modelId="{DADA7A44-81FA-4156-839E-95A9FCDFDD94}" type="presOf" srcId="{0005744A-FD72-4474-B69B-6300F1A8543A}" destId="{AED08E4B-5C60-4CC9-99C8-CC0CB9079F6A}" srcOrd="0" destOrd="0" presId="urn:microsoft.com/office/officeart/2008/layout/VerticalCurvedList"/>
    <dgm:cxn modelId="{9EAB4C7D-17FB-47DA-A8B4-9499B6432776}" srcId="{0005744A-FD72-4474-B69B-6300F1A8543A}" destId="{9C831898-5F3B-45CB-B63B-AA5800F93574}" srcOrd="4" destOrd="0" parTransId="{8D9B1F9C-39F6-41E5-BCB1-A020DC455C50}" sibTransId="{DE7F7EA7-CAF2-416B-B3B4-36561907766B}"/>
    <dgm:cxn modelId="{F6A74D8A-A495-45F7-8C05-1D9A44D85F86}" type="presOf" srcId="{BC219EBF-16D0-471C-BABA-732050EFF51D}" destId="{0F79C0B9-18EF-4602-9155-C23C33E99190}" srcOrd="0" destOrd="0" presId="urn:microsoft.com/office/officeart/2008/layout/VerticalCurvedList"/>
    <dgm:cxn modelId="{2E240090-6A15-4727-AAD7-AB1979389D90}" srcId="{0005744A-FD72-4474-B69B-6300F1A8543A}" destId="{637F182F-CB13-4282-A721-60B4D7160721}" srcOrd="0" destOrd="0" parTransId="{04D9865B-4067-4F7A-B6D7-165A39D07A55}" sibTransId="{BC219EBF-16D0-471C-BABA-732050EFF51D}"/>
    <dgm:cxn modelId="{6644BF97-5713-4B1D-8FD9-5238B2BE41AD}" srcId="{0005744A-FD72-4474-B69B-6300F1A8543A}" destId="{EB074C76-744A-451E-9CDB-F2ECF2279109}" srcOrd="1" destOrd="0" parTransId="{23F0CCD6-C16B-4FB2-BD26-D6EDBC54AFBF}" sibTransId="{E7909586-C01E-441B-83E2-1FDFB29DFB0D}"/>
    <dgm:cxn modelId="{24F296AC-B662-4906-B0CB-9E59379F54C6}" type="presOf" srcId="{8D130846-66F7-48CB-B0A9-CA8ACA2985CD}" destId="{C78C19B6-986E-435E-BD0C-BAB418959D00}" srcOrd="0" destOrd="0" presId="urn:microsoft.com/office/officeart/2008/layout/VerticalCurvedList"/>
    <dgm:cxn modelId="{2E8313D1-2469-4284-9E6E-4621E6491202}" type="presOf" srcId="{1B50DAB0-C2B9-49A8-8FE1-FD3A47DD14A9}" destId="{92990126-0072-43BE-9B2E-AC9C8DD2E358}" srcOrd="0" destOrd="0" presId="urn:microsoft.com/office/officeart/2008/layout/VerticalCurvedList"/>
    <dgm:cxn modelId="{44B2B3E6-EE3D-4C4B-8207-F58849C9441F}" srcId="{0005744A-FD72-4474-B69B-6300F1A8543A}" destId="{1B50DAB0-C2B9-49A8-8FE1-FD3A47DD14A9}" srcOrd="2" destOrd="0" parTransId="{647D250E-B0C0-42EE-AC1A-2DBBED96EDBF}" sibTransId="{E8532343-2D8C-4622-A2ED-76BD02DE6D32}"/>
    <dgm:cxn modelId="{2AED94E8-4F4E-4AA4-A418-3646D7524127}" type="presOf" srcId="{EB074C76-744A-451E-9CDB-F2ECF2279109}" destId="{4EE55884-E1A4-40F3-A691-DE40AA5E2715}" srcOrd="0" destOrd="0" presId="urn:microsoft.com/office/officeart/2008/layout/VerticalCurvedList"/>
    <dgm:cxn modelId="{C43F45F9-C067-4E0F-A98F-6333A0FCC2FB}" srcId="{0005744A-FD72-4474-B69B-6300F1A8543A}" destId="{8D130846-66F7-48CB-B0A9-CA8ACA2985CD}" srcOrd="3" destOrd="0" parTransId="{C5E0DF4D-B6A5-444A-9375-8163358D659D}" sibTransId="{C8728D17-F605-437F-A48B-87B008E2014E}"/>
    <dgm:cxn modelId="{5B46F0B7-5937-4BB0-9960-699A31DA8F7F}" type="presParOf" srcId="{AED08E4B-5C60-4CC9-99C8-CC0CB9079F6A}" destId="{69696099-5B56-4609-ADDE-17A3EF8D3DE1}" srcOrd="0" destOrd="0" presId="urn:microsoft.com/office/officeart/2008/layout/VerticalCurvedList"/>
    <dgm:cxn modelId="{180656AA-6645-4AD1-9457-A767E77B633F}" type="presParOf" srcId="{69696099-5B56-4609-ADDE-17A3EF8D3DE1}" destId="{92B5480E-66E5-4F50-B433-0C8024E56FF0}" srcOrd="0" destOrd="0" presId="urn:microsoft.com/office/officeart/2008/layout/VerticalCurvedList"/>
    <dgm:cxn modelId="{C30A0C4A-643B-4ED5-BA69-2BC9C219D7A5}" type="presParOf" srcId="{92B5480E-66E5-4F50-B433-0C8024E56FF0}" destId="{06E9BCBE-3561-44B8-BC81-A1965B574984}" srcOrd="0" destOrd="0" presId="urn:microsoft.com/office/officeart/2008/layout/VerticalCurvedList"/>
    <dgm:cxn modelId="{8C5087C6-6F10-4ED8-A7F0-5E6031F03977}" type="presParOf" srcId="{92B5480E-66E5-4F50-B433-0C8024E56FF0}" destId="{0F79C0B9-18EF-4602-9155-C23C33E99190}" srcOrd="1" destOrd="0" presId="urn:microsoft.com/office/officeart/2008/layout/VerticalCurvedList"/>
    <dgm:cxn modelId="{7DB3B1B6-9FC7-4980-A759-9BA11E6AD59B}" type="presParOf" srcId="{92B5480E-66E5-4F50-B433-0C8024E56FF0}" destId="{353EE2B6-6CE0-4C55-919A-CC372402A7EE}" srcOrd="2" destOrd="0" presId="urn:microsoft.com/office/officeart/2008/layout/VerticalCurvedList"/>
    <dgm:cxn modelId="{05D8437A-3092-444A-809C-4E775A935FFD}" type="presParOf" srcId="{92B5480E-66E5-4F50-B433-0C8024E56FF0}" destId="{61E96FE4-008F-4230-8440-B960251C7195}" srcOrd="3" destOrd="0" presId="urn:microsoft.com/office/officeart/2008/layout/VerticalCurvedList"/>
    <dgm:cxn modelId="{01734BCF-70E8-4792-94D4-93364B85A4D9}" type="presParOf" srcId="{69696099-5B56-4609-ADDE-17A3EF8D3DE1}" destId="{FD9C18F1-20DC-4DF4-AE5E-19C4A8888480}" srcOrd="1" destOrd="0" presId="urn:microsoft.com/office/officeart/2008/layout/VerticalCurvedList"/>
    <dgm:cxn modelId="{5314D0A8-18E2-48D1-8F72-38D7BC8231BE}" type="presParOf" srcId="{69696099-5B56-4609-ADDE-17A3EF8D3DE1}" destId="{4EF0476E-641C-4850-9F5A-F46A90266EBB}" srcOrd="2" destOrd="0" presId="urn:microsoft.com/office/officeart/2008/layout/VerticalCurvedList"/>
    <dgm:cxn modelId="{8FF15ADB-11B2-45E9-B1A4-59B793D73951}" type="presParOf" srcId="{4EF0476E-641C-4850-9F5A-F46A90266EBB}" destId="{6E62F383-73DC-4A4F-BF1B-B0E6CFD168E3}" srcOrd="0" destOrd="0" presId="urn:microsoft.com/office/officeart/2008/layout/VerticalCurvedList"/>
    <dgm:cxn modelId="{6882AA19-1EA1-416B-B0BA-102D9D7ABC5E}" type="presParOf" srcId="{69696099-5B56-4609-ADDE-17A3EF8D3DE1}" destId="{4EE55884-E1A4-40F3-A691-DE40AA5E2715}" srcOrd="3" destOrd="0" presId="urn:microsoft.com/office/officeart/2008/layout/VerticalCurvedList"/>
    <dgm:cxn modelId="{AA9C47E6-D189-4E6E-A406-FFD2A8D25343}" type="presParOf" srcId="{69696099-5B56-4609-ADDE-17A3EF8D3DE1}" destId="{956C68BC-54C9-45B2-9462-AE4B47E55799}" srcOrd="4" destOrd="0" presId="urn:microsoft.com/office/officeart/2008/layout/VerticalCurvedList"/>
    <dgm:cxn modelId="{D1B5E820-8DCE-4D28-9977-92DF1B820253}" type="presParOf" srcId="{956C68BC-54C9-45B2-9462-AE4B47E55799}" destId="{2EBCB4BE-8BB7-42B7-93B7-6EC5EFBBE124}" srcOrd="0" destOrd="0" presId="urn:microsoft.com/office/officeart/2008/layout/VerticalCurvedList"/>
    <dgm:cxn modelId="{4E4BC81B-24C5-43CF-9964-C949581B2DD9}" type="presParOf" srcId="{69696099-5B56-4609-ADDE-17A3EF8D3DE1}" destId="{92990126-0072-43BE-9B2E-AC9C8DD2E358}" srcOrd="5" destOrd="0" presId="urn:microsoft.com/office/officeart/2008/layout/VerticalCurvedList"/>
    <dgm:cxn modelId="{298F2FAE-2DF0-457B-9AF2-669E96528E65}" type="presParOf" srcId="{69696099-5B56-4609-ADDE-17A3EF8D3DE1}" destId="{AD5C5E9A-B178-4C3E-90C4-E1289031A25D}" srcOrd="6" destOrd="0" presId="urn:microsoft.com/office/officeart/2008/layout/VerticalCurvedList"/>
    <dgm:cxn modelId="{169B974E-BCBF-4443-8FD5-875BC1EE4CB5}" type="presParOf" srcId="{AD5C5E9A-B178-4C3E-90C4-E1289031A25D}" destId="{6CF6E4B8-FB01-4136-B8F5-D6C845DBDEA8}" srcOrd="0" destOrd="0" presId="urn:microsoft.com/office/officeart/2008/layout/VerticalCurvedList"/>
    <dgm:cxn modelId="{F343F47F-1505-4326-A970-B65A45E573BF}" type="presParOf" srcId="{69696099-5B56-4609-ADDE-17A3EF8D3DE1}" destId="{C78C19B6-986E-435E-BD0C-BAB418959D00}" srcOrd="7" destOrd="0" presId="urn:microsoft.com/office/officeart/2008/layout/VerticalCurvedList"/>
    <dgm:cxn modelId="{2C52407B-AF68-4F1C-997F-D7014D135681}" type="presParOf" srcId="{69696099-5B56-4609-ADDE-17A3EF8D3DE1}" destId="{65F5C811-9F8D-416C-944B-73D9ADAC9273}" srcOrd="8" destOrd="0" presId="urn:microsoft.com/office/officeart/2008/layout/VerticalCurvedList"/>
    <dgm:cxn modelId="{FC57F709-9061-4864-B891-137200ACB50C}" type="presParOf" srcId="{65F5C811-9F8D-416C-944B-73D9ADAC9273}" destId="{DAC9F407-6A4F-4F5D-B1F1-0498F5E0C752}" srcOrd="0" destOrd="0" presId="urn:microsoft.com/office/officeart/2008/layout/VerticalCurvedList"/>
    <dgm:cxn modelId="{7A3CFEB3-2254-4731-BE8A-0E2FA013C76C}" type="presParOf" srcId="{69696099-5B56-4609-ADDE-17A3EF8D3DE1}" destId="{96CCBC48-1850-4F5F-A60C-4F92B6E62751}" srcOrd="9" destOrd="0" presId="urn:microsoft.com/office/officeart/2008/layout/VerticalCurvedList"/>
    <dgm:cxn modelId="{FF3CD885-E003-495E-B79D-8D75DF9D650D}" type="presParOf" srcId="{69696099-5B56-4609-ADDE-17A3EF8D3DE1}" destId="{2F49682F-0B13-4F18-BB39-C22CFA380299}" srcOrd="10" destOrd="0" presId="urn:microsoft.com/office/officeart/2008/layout/VerticalCurvedList"/>
    <dgm:cxn modelId="{C71FF3D8-3A27-4989-9883-252EB81988C4}" type="presParOf" srcId="{2F49682F-0B13-4F18-BB39-C22CFA380299}" destId="{1DB4689E-05DB-465B-9A5F-762526052B28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70F915D-AE19-4994-BABF-BBB9AF4ABCEA}" type="doc">
      <dgm:prSet loTypeId="urn:microsoft.com/office/officeart/2005/8/layout/hProcess4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D574EDC-D149-4F92-985B-8542D8B65980}">
      <dgm:prSet phldrT="[Text]" phldr="0" custT="1"/>
      <dgm:spPr/>
      <dgm:t>
        <a:bodyPr/>
        <a:lstStyle/>
        <a:p>
          <a:pPr rtl="0"/>
          <a:r>
            <a:rPr lang="en-US" sz="1800" dirty="0">
              <a:latin typeface="Neue Haas Grotesk Text Pro"/>
            </a:rPr>
            <a:t> Original Dataset</a:t>
          </a:r>
          <a:endParaRPr lang="en-US" sz="1800" dirty="0"/>
        </a:p>
      </dgm:t>
    </dgm:pt>
    <dgm:pt modelId="{6F6E4E1B-BD30-411B-AB6C-9E9F1B4943FD}" type="parTrans" cxnId="{40BDFD34-D27C-4BAF-879C-9C2752B8536B}">
      <dgm:prSet/>
      <dgm:spPr/>
      <dgm:t>
        <a:bodyPr/>
        <a:lstStyle/>
        <a:p>
          <a:endParaRPr lang="en-US"/>
        </a:p>
      </dgm:t>
    </dgm:pt>
    <dgm:pt modelId="{3D095B0F-D035-42EF-83EA-1C7441291EEC}" type="sibTrans" cxnId="{40BDFD34-D27C-4BAF-879C-9C2752B8536B}">
      <dgm:prSet/>
      <dgm:spPr/>
      <dgm:t>
        <a:bodyPr/>
        <a:lstStyle/>
        <a:p>
          <a:endParaRPr lang="en-US"/>
        </a:p>
      </dgm:t>
    </dgm:pt>
    <dgm:pt modelId="{425DD841-F4C5-41BA-BAB1-B75BA0ABFFA6}">
      <dgm:prSet phldrT="[Text]" phldr="0"/>
      <dgm:spPr/>
      <dgm:t>
        <a:bodyPr/>
        <a:lstStyle/>
        <a:p>
          <a:pPr algn="ctr" rtl="0">
            <a:buNone/>
          </a:pPr>
          <a:r>
            <a:rPr lang="en-US" b="1" dirty="0">
              <a:latin typeface="Arial" panose="020B0604020202020204" pitchFamily="34" charset="0"/>
              <a:cs typeface="Arial" panose="020B0604020202020204" pitchFamily="34" charset="0"/>
            </a:rPr>
            <a:t>Dimensions </a:t>
          </a:r>
        </a:p>
      </dgm:t>
    </dgm:pt>
    <dgm:pt modelId="{EC8B4170-C592-4CF9-8D66-EFED503C95D2}" type="parTrans" cxnId="{5AC4F306-F086-4BB5-8F13-7F49A3E6DFED}">
      <dgm:prSet/>
      <dgm:spPr/>
      <dgm:t>
        <a:bodyPr/>
        <a:lstStyle/>
        <a:p>
          <a:endParaRPr lang="en-US"/>
        </a:p>
      </dgm:t>
    </dgm:pt>
    <dgm:pt modelId="{295AE194-955F-47E2-B947-29B141EC544B}" type="sibTrans" cxnId="{5AC4F306-F086-4BB5-8F13-7F49A3E6DFED}">
      <dgm:prSet/>
      <dgm:spPr/>
      <dgm:t>
        <a:bodyPr/>
        <a:lstStyle/>
        <a:p>
          <a:endParaRPr lang="en-US"/>
        </a:p>
      </dgm:t>
    </dgm:pt>
    <dgm:pt modelId="{65A561B1-23B3-4122-AF2E-D38271E4769E}">
      <dgm:prSet phldrT="[Text]" phldr="0"/>
      <dgm:spPr/>
      <dgm:t>
        <a:bodyPr/>
        <a:lstStyle/>
        <a:p>
          <a:pPr algn="ctr" rtl="0"/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 447 records</a:t>
          </a:r>
        </a:p>
      </dgm:t>
    </dgm:pt>
    <dgm:pt modelId="{1ED49A83-A128-4D02-8D4A-AF1E269C163A}" type="parTrans" cxnId="{B0E62496-A2E7-4549-8264-015072A2BE00}">
      <dgm:prSet/>
      <dgm:spPr/>
      <dgm:t>
        <a:bodyPr/>
        <a:lstStyle/>
        <a:p>
          <a:endParaRPr lang="en-US"/>
        </a:p>
      </dgm:t>
    </dgm:pt>
    <dgm:pt modelId="{E5DA981D-B804-498A-97BB-3FD666DFF255}" type="sibTrans" cxnId="{B0E62496-A2E7-4549-8264-015072A2BE00}">
      <dgm:prSet/>
      <dgm:spPr/>
      <dgm:t>
        <a:bodyPr/>
        <a:lstStyle/>
        <a:p>
          <a:endParaRPr lang="en-US"/>
        </a:p>
      </dgm:t>
    </dgm:pt>
    <dgm:pt modelId="{38C7E292-F6DD-4267-BC23-04F70ABC80C9}">
      <dgm:prSet phldrT="[Text]" phldr="0" custT="1"/>
      <dgm:spPr/>
      <dgm:t>
        <a:bodyPr/>
        <a:lstStyle/>
        <a:p>
          <a:pPr rtl="0"/>
          <a:r>
            <a:rPr lang="en-US" sz="1800" dirty="0">
              <a:latin typeface="Neue Haas Grotesk Text Pro"/>
            </a:rPr>
            <a:t> Null Values Treatment</a:t>
          </a:r>
          <a:endParaRPr lang="en-US" sz="1800" dirty="0"/>
        </a:p>
      </dgm:t>
    </dgm:pt>
    <dgm:pt modelId="{C70FDF73-27FF-4031-8CEC-8A46996E4B71}" type="parTrans" cxnId="{C3C70B45-63C3-42C7-B7AD-8AC2682AB66C}">
      <dgm:prSet/>
      <dgm:spPr/>
      <dgm:t>
        <a:bodyPr/>
        <a:lstStyle/>
        <a:p>
          <a:endParaRPr lang="en-US"/>
        </a:p>
      </dgm:t>
    </dgm:pt>
    <dgm:pt modelId="{EE7F9E67-A4E9-4163-A87E-81C7784BF592}" type="sibTrans" cxnId="{C3C70B45-63C3-42C7-B7AD-8AC2682AB66C}">
      <dgm:prSet/>
      <dgm:spPr/>
      <dgm:t>
        <a:bodyPr/>
        <a:lstStyle/>
        <a:p>
          <a:endParaRPr lang="en-US"/>
        </a:p>
      </dgm:t>
    </dgm:pt>
    <dgm:pt modelId="{E7105764-5D4B-475C-A845-5A73A2A68939}">
      <dgm:prSet phldrT="[Text]" phldr="0"/>
      <dgm:spPr/>
      <dgm:t>
        <a:bodyPr/>
        <a:lstStyle/>
        <a:p>
          <a:pPr rtl="0"/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 Exclude countries with 100% null values in some attributes.</a:t>
          </a:r>
        </a:p>
      </dgm:t>
    </dgm:pt>
    <dgm:pt modelId="{7E586538-5E8F-43ED-8A99-A208F86E3063}" type="parTrans" cxnId="{B3CE083F-AB18-4382-90FF-4A1EE3806EAE}">
      <dgm:prSet/>
      <dgm:spPr/>
      <dgm:t>
        <a:bodyPr/>
        <a:lstStyle/>
        <a:p>
          <a:endParaRPr lang="en-US"/>
        </a:p>
      </dgm:t>
    </dgm:pt>
    <dgm:pt modelId="{08522F35-9707-4D84-AAF6-035CE6AFD8C9}" type="sibTrans" cxnId="{B3CE083F-AB18-4382-90FF-4A1EE3806EAE}">
      <dgm:prSet/>
      <dgm:spPr/>
      <dgm:t>
        <a:bodyPr/>
        <a:lstStyle/>
        <a:p>
          <a:endParaRPr lang="en-US"/>
        </a:p>
      </dgm:t>
    </dgm:pt>
    <dgm:pt modelId="{E5D4C69C-1BED-46CE-AE67-D39E589B1260}">
      <dgm:prSet phldrT="[Text]" phldr="0" custT="1"/>
      <dgm:spPr/>
      <dgm:t>
        <a:bodyPr/>
        <a:lstStyle/>
        <a:p>
          <a:pPr rtl="0"/>
          <a:r>
            <a:rPr lang="en-US" sz="1800" dirty="0">
              <a:latin typeface="Neue Haas Grotesk Text Pro"/>
            </a:rPr>
            <a:t> Correlation Treatment</a:t>
          </a:r>
          <a:endParaRPr lang="en-US" sz="1800" dirty="0"/>
        </a:p>
      </dgm:t>
    </dgm:pt>
    <dgm:pt modelId="{7C02187C-F1D0-4E36-B1DA-F4244382A1E0}" type="parTrans" cxnId="{C591E038-BC2F-4B72-BF15-6198B5284BB9}">
      <dgm:prSet/>
      <dgm:spPr/>
      <dgm:t>
        <a:bodyPr/>
        <a:lstStyle/>
        <a:p>
          <a:endParaRPr lang="en-US"/>
        </a:p>
      </dgm:t>
    </dgm:pt>
    <dgm:pt modelId="{F2F8190E-69A5-46E7-9543-DD850D733F14}" type="sibTrans" cxnId="{C591E038-BC2F-4B72-BF15-6198B5284BB9}">
      <dgm:prSet/>
      <dgm:spPr/>
      <dgm:t>
        <a:bodyPr/>
        <a:lstStyle/>
        <a:p>
          <a:endParaRPr lang="en-US"/>
        </a:p>
      </dgm:t>
    </dgm:pt>
    <dgm:pt modelId="{E68DA23D-E2FA-4AD0-B016-5D1BA6BB7F04}">
      <dgm:prSet phldrT="[Text]" phldr="0"/>
      <dgm:spPr/>
      <dgm:t>
        <a:bodyPr/>
        <a:lstStyle/>
        <a:p>
          <a:pPr rtl="0"/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Remove attributes with more than 80% correlation, includes the features given in % terms.</a:t>
          </a:r>
        </a:p>
      </dgm:t>
    </dgm:pt>
    <dgm:pt modelId="{CEBD8A34-392F-4B87-A6DE-63B9675E5D8B}" type="parTrans" cxnId="{78DB3854-E390-4312-AD78-5B591A42826B}">
      <dgm:prSet/>
      <dgm:spPr/>
      <dgm:t>
        <a:bodyPr/>
        <a:lstStyle/>
        <a:p>
          <a:endParaRPr lang="en-US"/>
        </a:p>
      </dgm:t>
    </dgm:pt>
    <dgm:pt modelId="{E90CF6DD-A81F-4546-BF32-B5496EE6D149}" type="sibTrans" cxnId="{78DB3854-E390-4312-AD78-5B591A42826B}">
      <dgm:prSet/>
      <dgm:spPr/>
      <dgm:t>
        <a:bodyPr/>
        <a:lstStyle/>
        <a:p>
          <a:endParaRPr lang="en-US"/>
        </a:p>
      </dgm:t>
    </dgm:pt>
    <dgm:pt modelId="{C09275ED-105E-4038-8DFD-5EF444C6D27E}">
      <dgm:prSet phldrT="[Text]" phldr="0"/>
      <dgm:spPr/>
      <dgm:t>
        <a:bodyPr/>
        <a:lstStyle/>
        <a:p>
          <a:pPr algn="ctr" rtl="0"/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28 columns </a:t>
          </a:r>
        </a:p>
      </dgm:t>
    </dgm:pt>
    <dgm:pt modelId="{EBD85C8F-C86E-4521-A542-E26094646AA6}" type="parTrans" cxnId="{00D1C4EB-A728-405E-835F-47B59F3BB518}">
      <dgm:prSet/>
      <dgm:spPr/>
      <dgm:t>
        <a:bodyPr/>
        <a:lstStyle/>
        <a:p>
          <a:endParaRPr lang="en-IN"/>
        </a:p>
      </dgm:t>
    </dgm:pt>
    <dgm:pt modelId="{D45DF004-AEED-4C9F-BE08-CD1E16480776}" type="sibTrans" cxnId="{00D1C4EB-A728-405E-835F-47B59F3BB518}">
      <dgm:prSet/>
      <dgm:spPr/>
      <dgm:t>
        <a:bodyPr/>
        <a:lstStyle/>
        <a:p>
          <a:endParaRPr lang="en-IN"/>
        </a:p>
      </dgm:t>
    </dgm:pt>
    <dgm:pt modelId="{A3432128-E59B-4CAC-B39A-E9A8384A85DF}">
      <dgm:prSet phldrT="[Text]" phldr="0"/>
      <dgm:spPr/>
      <dgm:t>
        <a:bodyPr/>
        <a:lstStyle/>
        <a:p>
          <a:pPr algn="l" rtl="0"/>
          <a:endParaRPr lang="en-US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53911E01-3251-4E1A-BEB5-BA89B328A821}" type="parTrans" cxnId="{A04D6F7B-AFD6-4AE9-96E1-8202BFCA96B3}">
      <dgm:prSet/>
      <dgm:spPr/>
      <dgm:t>
        <a:bodyPr/>
        <a:lstStyle/>
        <a:p>
          <a:endParaRPr lang="en-IN"/>
        </a:p>
      </dgm:t>
    </dgm:pt>
    <dgm:pt modelId="{179923E9-B96F-4A6F-9B3B-E0D8C2F84B20}" type="sibTrans" cxnId="{A04D6F7B-AFD6-4AE9-96E1-8202BFCA96B3}">
      <dgm:prSet/>
      <dgm:spPr/>
      <dgm:t>
        <a:bodyPr/>
        <a:lstStyle/>
        <a:p>
          <a:endParaRPr lang="en-IN"/>
        </a:p>
      </dgm:t>
    </dgm:pt>
    <dgm:pt modelId="{D4961530-4B70-495C-AFB7-54E0142D0D38}">
      <dgm:prSet phldrT="[Text]" phldr="0"/>
      <dgm:spPr/>
      <dgm:t>
        <a:bodyPr/>
        <a:lstStyle/>
        <a:p>
          <a:pPr rtl="0"/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 Median of Features for a Country to replace the remaining nulls.</a:t>
          </a:r>
        </a:p>
      </dgm:t>
    </dgm:pt>
    <dgm:pt modelId="{0DBD884F-C444-422C-B5FD-31E37DC27E1C}" type="parTrans" cxnId="{512A5B7A-4857-46CB-B5A3-94211B526849}">
      <dgm:prSet/>
      <dgm:spPr/>
      <dgm:t>
        <a:bodyPr/>
        <a:lstStyle/>
        <a:p>
          <a:endParaRPr lang="en-IN"/>
        </a:p>
      </dgm:t>
    </dgm:pt>
    <dgm:pt modelId="{EB65E751-D551-4187-8DE3-9EF220EC91B7}" type="sibTrans" cxnId="{512A5B7A-4857-46CB-B5A3-94211B526849}">
      <dgm:prSet/>
      <dgm:spPr/>
      <dgm:t>
        <a:bodyPr/>
        <a:lstStyle/>
        <a:p>
          <a:endParaRPr lang="en-IN"/>
        </a:p>
      </dgm:t>
    </dgm:pt>
    <dgm:pt modelId="{0363EBF6-82A8-4EEE-AFBB-0F654D5A3F92}">
      <dgm:prSet phldrT="[Text]" phldr="0"/>
      <dgm:spPr/>
      <dgm:t>
        <a:bodyPr/>
        <a:lstStyle/>
        <a:p>
          <a:pPr rtl="0"/>
          <a:endParaRPr lang="en-US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0263DA44-9FC1-4719-83A0-E06D179C3877}" type="parTrans" cxnId="{002ED5AA-D523-425E-9495-E53DCC0643F3}">
      <dgm:prSet/>
      <dgm:spPr/>
      <dgm:t>
        <a:bodyPr/>
        <a:lstStyle/>
        <a:p>
          <a:endParaRPr lang="en-IN"/>
        </a:p>
      </dgm:t>
    </dgm:pt>
    <dgm:pt modelId="{B22F6BB3-A00B-4A0A-9865-63EDA154A0CB}" type="sibTrans" cxnId="{002ED5AA-D523-425E-9495-E53DCC0643F3}">
      <dgm:prSet/>
      <dgm:spPr/>
      <dgm:t>
        <a:bodyPr/>
        <a:lstStyle/>
        <a:p>
          <a:endParaRPr lang="en-IN"/>
        </a:p>
      </dgm:t>
    </dgm:pt>
    <dgm:pt modelId="{351939FF-C924-43E4-BC3D-4E0B1895CDA5}">
      <dgm:prSet phldrT="[Text]" phldr="0"/>
      <dgm:spPr/>
      <dgm:t>
        <a:bodyPr/>
        <a:lstStyle/>
        <a:p>
          <a:pPr rtl="0"/>
          <a:endParaRPr lang="en-US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1E36B707-3008-45BB-B7CF-9CCCB28C044A}" type="parTrans" cxnId="{EB0A0C4A-7844-4A37-8955-078D93FA1EA8}">
      <dgm:prSet/>
      <dgm:spPr/>
      <dgm:t>
        <a:bodyPr/>
        <a:lstStyle/>
        <a:p>
          <a:endParaRPr lang="en-IN"/>
        </a:p>
      </dgm:t>
    </dgm:pt>
    <dgm:pt modelId="{653FB4C9-54F9-4383-B4B1-B7A372921764}" type="sibTrans" cxnId="{EB0A0C4A-7844-4A37-8955-078D93FA1EA8}">
      <dgm:prSet/>
      <dgm:spPr/>
      <dgm:t>
        <a:bodyPr/>
        <a:lstStyle/>
        <a:p>
          <a:endParaRPr lang="en-IN"/>
        </a:p>
      </dgm:t>
    </dgm:pt>
    <dgm:pt modelId="{3DDF0545-4894-43D8-B1BE-9062C9F8D28D}" type="pres">
      <dgm:prSet presAssocID="{D70F915D-AE19-4994-BABF-BBB9AF4ABCEA}" presName="Name0" presStyleCnt="0">
        <dgm:presLayoutVars>
          <dgm:dir/>
          <dgm:animLvl val="lvl"/>
          <dgm:resizeHandles val="exact"/>
        </dgm:presLayoutVars>
      </dgm:prSet>
      <dgm:spPr/>
    </dgm:pt>
    <dgm:pt modelId="{8969020B-4F08-4EEE-8B02-8D6FD4D10CC8}" type="pres">
      <dgm:prSet presAssocID="{D70F915D-AE19-4994-BABF-BBB9AF4ABCEA}" presName="tSp" presStyleCnt="0"/>
      <dgm:spPr/>
    </dgm:pt>
    <dgm:pt modelId="{A5CE249D-F68B-4683-B4C7-5466C4029F0E}" type="pres">
      <dgm:prSet presAssocID="{D70F915D-AE19-4994-BABF-BBB9AF4ABCEA}" presName="bSp" presStyleCnt="0"/>
      <dgm:spPr/>
    </dgm:pt>
    <dgm:pt modelId="{CF6DA416-5461-4F77-AA01-ECEB808A4B92}" type="pres">
      <dgm:prSet presAssocID="{D70F915D-AE19-4994-BABF-BBB9AF4ABCEA}" presName="process" presStyleCnt="0"/>
      <dgm:spPr/>
    </dgm:pt>
    <dgm:pt modelId="{B91F2237-0412-4F2D-AC12-E4782B730CDA}" type="pres">
      <dgm:prSet presAssocID="{5D574EDC-D149-4F92-985B-8542D8B65980}" presName="composite1" presStyleCnt="0"/>
      <dgm:spPr/>
    </dgm:pt>
    <dgm:pt modelId="{CCEA840C-0502-4627-B2B7-0009A8930E0F}" type="pres">
      <dgm:prSet presAssocID="{5D574EDC-D149-4F92-985B-8542D8B65980}" presName="dummyNode1" presStyleLbl="node1" presStyleIdx="0" presStyleCnt="3"/>
      <dgm:spPr/>
    </dgm:pt>
    <dgm:pt modelId="{9B5613BC-4D3B-4A6C-A70E-4B2CEDB5758D}" type="pres">
      <dgm:prSet presAssocID="{5D574EDC-D149-4F92-985B-8542D8B65980}" presName="childNode1" presStyleLbl="bgAcc1" presStyleIdx="0" presStyleCnt="3">
        <dgm:presLayoutVars>
          <dgm:bulletEnabled val="1"/>
        </dgm:presLayoutVars>
      </dgm:prSet>
      <dgm:spPr/>
    </dgm:pt>
    <dgm:pt modelId="{979E75BE-6261-41C2-B5EC-F0EE06030B94}" type="pres">
      <dgm:prSet presAssocID="{5D574EDC-D149-4F92-985B-8542D8B65980}" presName="childNode1tx" presStyleLbl="bgAcc1" presStyleIdx="0" presStyleCnt="3">
        <dgm:presLayoutVars>
          <dgm:bulletEnabled val="1"/>
        </dgm:presLayoutVars>
      </dgm:prSet>
      <dgm:spPr/>
    </dgm:pt>
    <dgm:pt modelId="{12821436-662C-40D8-AEAD-3F3FC1B3E638}" type="pres">
      <dgm:prSet presAssocID="{5D574EDC-D149-4F92-985B-8542D8B65980}" presName="parentNode1" presStyleLbl="node1" presStyleIdx="0" presStyleCnt="3">
        <dgm:presLayoutVars>
          <dgm:chMax val="1"/>
          <dgm:bulletEnabled val="1"/>
        </dgm:presLayoutVars>
      </dgm:prSet>
      <dgm:spPr/>
    </dgm:pt>
    <dgm:pt modelId="{F9EAD3F1-26C7-4F8D-881E-BF1421D40FE8}" type="pres">
      <dgm:prSet presAssocID="{5D574EDC-D149-4F92-985B-8542D8B65980}" presName="connSite1" presStyleCnt="0"/>
      <dgm:spPr/>
    </dgm:pt>
    <dgm:pt modelId="{7015CE44-B473-4437-90AA-F3A3C1E43576}" type="pres">
      <dgm:prSet presAssocID="{3D095B0F-D035-42EF-83EA-1C7441291EEC}" presName="Name9" presStyleLbl="sibTrans2D1" presStyleIdx="0" presStyleCnt="2"/>
      <dgm:spPr/>
    </dgm:pt>
    <dgm:pt modelId="{0911BF07-A653-4761-B5E5-D85B0EC7B3D2}" type="pres">
      <dgm:prSet presAssocID="{38C7E292-F6DD-4267-BC23-04F70ABC80C9}" presName="composite2" presStyleCnt="0"/>
      <dgm:spPr/>
    </dgm:pt>
    <dgm:pt modelId="{8F9BE769-D88E-4B89-ADD6-AD0268C84CA7}" type="pres">
      <dgm:prSet presAssocID="{38C7E292-F6DD-4267-BC23-04F70ABC80C9}" presName="dummyNode2" presStyleLbl="node1" presStyleIdx="0" presStyleCnt="3"/>
      <dgm:spPr/>
    </dgm:pt>
    <dgm:pt modelId="{89F3DCD4-DC52-45CD-B758-35637893CFB8}" type="pres">
      <dgm:prSet presAssocID="{38C7E292-F6DD-4267-BC23-04F70ABC80C9}" presName="childNode2" presStyleLbl="bgAcc1" presStyleIdx="1" presStyleCnt="3" custScaleX="138677" custScaleY="113169" custLinFactNeighborX="-2975" custLinFactNeighborY="6387">
        <dgm:presLayoutVars>
          <dgm:bulletEnabled val="1"/>
        </dgm:presLayoutVars>
      </dgm:prSet>
      <dgm:spPr/>
    </dgm:pt>
    <dgm:pt modelId="{823CD8F1-C261-4020-ACE8-589A507910B9}" type="pres">
      <dgm:prSet presAssocID="{38C7E292-F6DD-4267-BC23-04F70ABC80C9}" presName="childNode2tx" presStyleLbl="bgAcc1" presStyleIdx="1" presStyleCnt="3">
        <dgm:presLayoutVars>
          <dgm:bulletEnabled val="1"/>
        </dgm:presLayoutVars>
      </dgm:prSet>
      <dgm:spPr/>
    </dgm:pt>
    <dgm:pt modelId="{B38B3A82-7142-4B63-A790-BF688CCA9E81}" type="pres">
      <dgm:prSet presAssocID="{38C7E292-F6DD-4267-BC23-04F70ABC80C9}" presName="parentNode2" presStyleLbl="node1" presStyleIdx="1" presStyleCnt="3">
        <dgm:presLayoutVars>
          <dgm:chMax val="0"/>
          <dgm:bulletEnabled val="1"/>
        </dgm:presLayoutVars>
      </dgm:prSet>
      <dgm:spPr/>
    </dgm:pt>
    <dgm:pt modelId="{8A0F14A9-0FA3-4EF0-9334-FC9436083B38}" type="pres">
      <dgm:prSet presAssocID="{38C7E292-F6DD-4267-BC23-04F70ABC80C9}" presName="connSite2" presStyleCnt="0"/>
      <dgm:spPr/>
    </dgm:pt>
    <dgm:pt modelId="{B686832A-B110-4938-8E71-664676359156}" type="pres">
      <dgm:prSet presAssocID="{EE7F9E67-A4E9-4163-A87E-81C7784BF592}" presName="Name18" presStyleLbl="sibTrans2D1" presStyleIdx="1" presStyleCnt="2"/>
      <dgm:spPr/>
    </dgm:pt>
    <dgm:pt modelId="{F3AF14CA-CA26-4716-AAB6-5CCD69F1C07E}" type="pres">
      <dgm:prSet presAssocID="{E5D4C69C-1BED-46CE-AE67-D39E589B1260}" presName="composite1" presStyleCnt="0"/>
      <dgm:spPr/>
    </dgm:pt>
    <dgm:pt modelId="{94A3B938-7B36-4EC9-B9C5-360924B9FD6F}" type="pres">
      <dgm:prSet presAssocID="{E5D4C69C-1BED-46CE-AE67-D39E589B1260}" presName="dummyNode1" presStyleLbl="node1" presStyleIdx="1" presStyleCnt="3"/>
      <dgm:spPr/>
    </dgm:pt>
    <dgm:pt modelId="{1D9D3583-162F-4E5B-B6D9-004B85FD78B3}" type="pres">
      <dgm:prSet presAssocID="{E5D4C69C-1BED-46CE-AE67-D39E589B1260}" presName="childNode1" presStyleLbl="bgAcc1" presStyleIdx="2" presStyleCnt="3">
        <dgm:presLayoutVars>
          <dgm:bulletEnabled val="1"/>
        </dgm:presLayoutVars>
      </dgm:prSet>
      <dgm:spPr/>
    </dgm:pt>
    <dgm:pt modelId="{935FF64C-DEBE-4E3A-ACE1-C302D437CF00}" type="pres">
      <dgm:prSet presAssocID="{E5D4C69C-1BED-46CE-AE67-D39E589B1260}" presName="childNode1tx" presStyleLbl="bgAcc1" presStyleIdx="2" presStyleCnt="3">
        <dgm:presLayoutVars>
          <dgm:bulletEnabled val="1"/>
        </dgm:presLayoutVars>
      </dgm:prSet>
      <dgm:spPr/>
    </dgm:pt>
    <dgm:pt modelId="{2C60874B-D94F-4D80-89DA-DA7164306A5B}" type="pres">
      <dgm:prSet presAssocID="{E5D4C69C-1BED-46CE-AE67-D39E589B1260}" presName="parentNode1" presStyleLbl="node1" presStyleIdx="2" presStyleCnt="3">
        <dgm:presLayoutVars>
          <dgm:chMax val="1"/>
          <dgm:bulletEnabled val="1"/>
        </dgm:presLayoutVars>
      </dgm:prSet>
      <dgm:spPr/>
    </dgm:pt>
    <dgm:pt modelId="{BE56D0B3-F303-4D12-B153-1C950ED7122C}" type="pres">
      <dgm:prSet presAssocID="{E5D4C69C-1BED-46CE-AE67-D39E589B1260}" presName="connSite1" presStyleCnt="0"/>
      <dgm:spPr/>
    </dgm:pt>
  </dgm:ptLst>
  <dgm:cxnLst>
    <dgm:cxn modelId="{25055C00-35B9-42FD-ADAB-F1C7D12D5629}" type="presOf" srcId="{351939FF-C924-43E4-BC3D-4E0B1895CDA5}" destId="{1D9D3583-162F-4E5B-B6D9-004B85FD78B3}" srcOrd="0" destOrd="0" presId="urn:microsoft.com/office/officeart/2005/8/layout/hProcess4"/>
    <dgm:cxn modelId="{5AC4F306-F086-4BB5-8F13-7F49A3E6DFED}" srcId="{5D574EDC-D149-4F92-985B-8542D8B65980}" destId="{425DD841-F4C5-41BA-BAB1-B75BA0ABFFA6}" srcOrd="0" destOrd="0" parTransId="{EC8B4170-C592-4CF9-8D66-EFED503C95D2}" sibTransId="{295AE194-955F-47E2-B947-29B141EC544B}"/>
    <dgm:cxn modelId="{8F384707-7FEC-4230-A07E-66E9FD5811EC}" type="presOf" srcId="{E7105764-5D4B-475C-A845-5A73A2A68939}" destId="{823CD8F1-C261-4020-ACE8-589A507910B9}" srcOrd="1" destOrd="0" presId="urn:microsoft.com/office/officeart/2005/8/layout/hProcess4"/>
    <dgm:cxn modelId="{EFF8C708-AAFB-464D-8AA0-53D5F4FAA0EF}" type="presOf" srcId="{425DD841-F4C5-41BA-BAB1-B75BA0ABFFA6}" destId="{979E75BE-6261-41C2-B5EC-F0EE06030B94}" srcOrd="1" destOrd="0" presId="urn:microsoft.com/office/officeart/2005/8/layout/hProcess4"/>
    <dgm:cxn modelId="{A11D520D-8C8C-441D-AE7A-6DFE7DD70F55}" type="presOf" srcId="{0363EBF6-82A8-4EEE-AFBB-0F654D5A3F92}" destId="{823CD8F1-C261-4020-ACE8-589A507910B9}" srcOrd="1" destOrd="1" presId="urn:microsoft.com/office/officeart/2005/8/layout/hProcess4"/>
    <dgm:cxn modelId="{40BDFD34-D27C-4BAF-879C-9C2752B8536B}" srcId="{D70F915D-AE19-4994-BABF-BBB9AF4ABCEA}" destId="{5D574EDC-D149-4F92-985B-8542D8B65980}" srcOrd="0" destOrd="0" parTransId="{6F6E4E1B-BD30-411B-AB6C-9E9F1B4943FD}" sibTransId="{3D095B0F-D035-42EF-83EA-1C7441291EEC}"/>
    <dgm:cxn modelId="{C591E038-BC2F-4B72-BF15-6198B5284BB9}" srcId="{D70F915D-AE19-4994-BABF-BBB9AF4ABCEA}" destId="{E5D4C69C-1BED-46CE-AE67-D39E589B1260}" srcOrd="2" destOrd="0" parTransId="{7C02187C-F1D0-4E36-B1DA-F4244382A1E0}" sibTransId="{F2F8190E-69A5-46E7-9543-DD850D733F14}"/>
    <dgm:cxn modelId="{C15A6F3A-4A1E-4899-82D7-1C000CB4FCA7}" type="presOf" srcId="{65A561B1-23B3-4122-AF2E-D38271E4769E}" destId="{9B5613BC-4D3B-4A6C-A70E-4B2CEDB5758D}" srcOrd="0" destOrd="3" presId="urn:microsoft.com/office/officeart/2005/8/layout/hProcess4"/>
    <dgm:cxn modelId="{B3CE083F-AB18-4382-90FF-4A1EE3806EAE}" srcId="{38C7E292-F6DD-4267-BC23-04F70ABC80C9}" destId="{E7105764-5D4B-475C-A845-5A73A2A68939}" srcOrd="0" destOrd="0" parTransId="{7E586538-5E8F-43ED-8A99-A208F86E3063}" sibTransId="{08522F35-9707-4D84-AAF6-035CE6AFD8C9}"/>
    <dgm:cxn modelId="{C3C70B45-63C3-42C7-B7AD-8AC2682AB66C}" srcId="{D70F915D-AE19-4994-BABF-BBB9AF4ABCEA}" destId="{38C7E292-F6DD-4267-BC23-04F70ABC80C9}" srcOrd="1" destOrd="0" parTransId="{C70FDF73-27FF-4031-8CEC-8A46996E4B71}" sibTransId="{EE7F9E67-A4E9-4163-A87E-81C7784BF592}"/>
    <dgm:cxn modelId="{EB0A0C4A-7844-4A37-8955-078D93FA1EA8}" srcId="{E5D4C69C-1BED-46CE-AE67-D39E589B1260}" destId="{351939FF-C924-43E4-BC3D-4E0B1895CDA5}" srcOrd="0" destOrd="0" parTransId="{1E36B707-3008-45BB-B7CF-9CCCB28C044A}" sibTransId="{653FB4C9-54F9-4383-B4B1-B7A372921764}"/>
    <dgm:cxn modelId="{3734894B-1891-4B57-BD8F-9C52CD047D8D}" type="presOf" srcId="{E7105764-5D4B-475C-A845-5A73A2A68939}" destId="{89F3DCD4-DC52-45CD-B758-35637893CFB8}" srcOrd="0" destOrd="0" presId="urn:microsoft.com/office/officeart/2005/8/layout/hProcess4"/>
    <dgm:cxn modelId="{9386B66E-8AD9-4E1C-9E12-A2D3D9B5697B}" type="presOf" srcId="{351939FF-C924-43E4-BC3D-4E0B1895CDA5}" destId="{935FF64C-DEBE-4E3A-ACE1-C302D437CF00}" srcOrd="1" destOrd="0" presId="urn:microsoft.com/office/officeart/2005/8/layout/hProcess4"/>
    <dgm:cxn modelId="{78DB3854-E390-4312-AD78-5B591A42826B}" srcId="{E5D4C69C-1BED-46CE-AE67-D39E589B1260}" destId="{E68DA23D-E2FA-4AD0-B016-5D1BA6BB7F04}" srcOrd="1" destOrd="0" parTransId="{CEBD8A34-392F-4B87-A6DE-63B9675E5D8B}" sibTransId="{E90CF6DD-A81F-4546-BF32-B5496EE6D149}"/>
    <dgm:cxn modelId="{ACCF0975-DB62-43BE-B799-F848714013E3}" type="presOf" srcId="{65A561B1-23B3-4122-AF2E-D38271E4769E}" destId="{979E75BE-6261-41C2-B5EC-F0EE06030B94}" srcOrd="1" destOrd="3" presId="urn:microsoft.com/office/officeart/2005/8/layout/hProcess4"/>
    <dgm:cxn modelId="{512A5B7A-4857-46CB-B5A3-94211B526849}" srcId="{38C7E292-F6DD-4267-BC23-04F70ABC80C9}" destId="{D4961530-4B70-495C-AFB7-54E0142D0D38}" srcOrd="2" destOrd="0" parTransId="{0DBD884F-C444-422C-B5FD-31E37DC27E1C}" sibTransId="{EB65E751-D551-4187-8DE3-9EF220EC91B7}"/>
    <dgm:cxn modelId="{A04D6F7B-AFD6-4AE9-96E1-8202BFCA96B3}" srcId="{5D574EDC-D149-4F92-985B-8542D8B65980}" destId="{A3432128-E59B-4CAC-B39A-E9A8384A85DF}" srcOrd="1" destOrd="0" parTransId="{53911E01-3251-4E1A-BEB5-BA89B328A821}" sibTransId="{179923E9-B96F-4A6F-9B3B-E0D8C2F84B20}"/>
    <dgm:cxn modelId="{F2B23582-C3DF-4DAD-B37A-6A632F6827E8}" type="presOf" srcId="{D4961530-4B70-495C-AFB7-54E0142D0D38}" destId="{823CD8F1-C261-4020-ACE8-589A507910B9}" srcOrd="1" destOrd="2" presId="urn:microsoft.com/office/officeart/2005/8/layout/hProcess4"/>
    <dgm:cxn modelId="{1F283484-7B32-471C-9225-F87B033722B4}" type="presOf" srcId="{0363EBF6-82A8-4EEE-AFBB-0F654D5A3F92}" destId="{89F3DCD4-DC52-45CD-B758-35637893CFB8}" srcOrd="0" destOrd="1" presId="urn:microsoft.com/office/officeart/2005/8/layout/hProcess4"/>
    <dgm:cxn modelId="{D27C1386-3825-42ED-A133-61AE53A80EC1}" type="presOf" srcId="{A3432128-E59B-4CAC-B39A-E9A8384A85DF}" destId="{9B5613BC-4D3B-4A6C-A70E-4B2CEDB5758D}" srcOrd="0" destOrd="1" presId="urn:microsoft.com/office/officeart/2005/8/layout/hProcess4"/>
    <dgm:cxn modelId="{4408328F-FFE0-49F5-8573-74C3DF8D423B}" type="presOf" srcId="{EE7F9E67-A4E9-4163-A87E-81C7784BF592}" destId="{B686832A-B110-4938-8E71-664676359156}" srcOrd="0" destOrd="0" presId="urn:microsoft.com/office/officeart/2005/8/layout/hProcess4"/>
    <dgm:cxn modelId="{B0E62496-A2E7-4549-8264-015072A2BE00}" srcId="{5D574EDC-D149-4F92-985B-8542D8B65980}" destId="{65A561B1-23B3-4122-AF2E-D38271E4769E}" srcOrd="3" destOrd="0" parTransId="{1ED49A83-A128-4D02-8D4A-AF1E269C163A}" sibTransId="{E5DA981D-B804-498A-97BB-3FD666DFF255}"/>
    <dgm:cxn modelId="{59829EA1-090A-4C15-BDCA-4494232ADBC1}" type="presOf" srcId="{A3432128-E59B-4CAC-B39A-E9A8384A85DF}" destId="{979E75BE-6261-41C2-B5EC-F0EE06030B94}" srcOrd="1" destOrd="1" presId="urn:microsoft.com/office/officeart/2005/8/layout/hProcess4"/>
    <dgm:cxn modelId="{E74212A3-7691-4BC2-AE6C-4C5DE423C13E}" type="presOf" srcId="{E68DA23D-E2FA-4AD0-B016-5D1BA6BB7F04}" destId="{935FF64C-DEBE-4E3A-ACE1-C302D437CF00}" srcOrd="1" destOrd="1" presId="urn:microsoft.com/office/officeart/2005/8/layout/hProcess4"/>
    <dgm:cxn modelId="{002ED5AA-D523-425E-9495-E53DCC0643F3}" srcId="{38C7E292-F6DD-4267-BC23-04F70ABC80C9}" destId="{0363EBF6-82A8-4EEE-AFBB-0F654D5A3F92}" srcOrd="1" destOrd="0" parTransId="{0263DA44-9FC1-4719-83A0-E06D179C3877}" sibTransId="{B22F6BB3-A00B-4A0A-9865-63EDA154A0CB}"/>
    <dgm:cxn modelId="{C944F2AA-B5F2-48A6-8567-5F1368BBD391}" type="presOf" srcId="{C09275ED-105E-4038-8DFD-5EF444C6D27E}" destId="{979E75BE-6261-41C2-B5EC-F0EE06030B94}" srcOrd="1" destOrd="2" presId="urn:microsoft.com/office/officeart/2005/8/layout/hProcess4"/>
    <dgm:cxn modelId="{EB709AAC-372B-4B39-8171-0DFD7C2BFDF2}" type="presOf" srcId="{38C7E292-F6DD-4267-BC23-04F70ABC80C9}" destId="{B38B3A82-7142-4B63-A790-BF688CCA9E81}" srcOrd="0" destOrd="0" presId="urn:microsoft.com/office/officeart/2005/8/layout/hProcess4"/>
    <dgm:cxn modelId="{0CAFE8AD-F38C-4059-B14F-CC971D0AA6A1}" type="presOf" srcId="{D70F915D-AE19-4994-BABF-BBB9AF4ABCEA}" destId="{3DDF0545-4894-43D8-B1BE-9062C9F8D28D}" srcOrd="0" destOrd="0" presId="urn:microsoft.com/office/officeart/2005/8/layout/hProcess4"/>
    <dgm:cxn modelId="{D1A139B4-4130-4DA7-A8C7-D2EB2304A6C6}" type="presOf" srcId="{3D095B0F-D035-42EF-83EA-1C7441291EEC}" destId="{7015CE44-B473-4437-90AA-F3A3C1E43576}" srcOrd="0" destOrd="0" presId="urn:microsoft.com/office/officeart/2005/8/layout/hProcess4"/>
    <dgm:cxn modelId="{CF7C9AC0-687B-452A-BE42-5B784637E6EB}" type="presOf" srcId="{C09275ED-105E-4038-8DFD-5EF444C6D27E}" destId="{9B5613BC-4D3B-4A6C-A70E-4B2CEDB5758D}" srcOrd="0" destOrd="2" presId="urn:microsoft.com/office/officeart/2005/8/layout/hProcess4"/>
    <dgm:cxn modelId="{5EC4C1D6-B289-4AD2-9479-02BBAE3C8AC8}" type="presOf" srcId="{D4961530-4B70-495C-AFB7-54E0142D0D38}" destId="{89F3DCD4-DC52-45CD-B758-35637893CFB8}" srcOrd="0" destOrd="2" presId="urn:microsoft.com/office/officeart/2005/8/layout/hProcess4"/>
    <dgm:cxn modelId="{9EBB38D9-A29E-4E08-9BA7-7F1F5CE21837}" type="presOf" srcId="{E5D4C69C-1BED-46CE-AE67-D39E589B1260}" destId="{2C60874B-D94F-4D80-89DA-DA7164306A5B}" srcOrd="0" destOrd="0" presId="urn:microsoft.com/office/officeart/2005/8/layout/hProcess4"/>
    <dgm:cxn modelId="{BB13DADD-40F3-4E2F-8973-962280C6E577}" type="presOf" srcId="{425DD841-F4C5-41BA-BAB1-B75BA0ABFFA6}" destId="{9B5613BC-4D3B-4A6C-A70E-4B2CEDB5758D}" srcOrd="0" destOrd="0" presId="urn:microsoft.com/office/officeart/2005/8/layout/hProcess4"/>
    <dgm:cxn modelId="{00D1C4EB-A728-405E-835F-47B59F3BB518}" srcId="{5D574EDC-D149-4F92-985B-8542D8B65980}" destId="{C09275ED-105E-4038-8DFD-5EF444C6D27E}" srcOrd="2" destOrd="0" parTransId="{EBD85C8F-C86E-4521-A542-E26094646AA6}" sibTransId="{D45DF004-AEED-4C9F-BE08-CD1E16480776}"/>
    <dgm:cxn modelId="{BBA869F0-3D14-432E-8CD2-52B9E21D0642}" type="presOf" srcId="{E68DA23D-E2FA-4AD0-B016-5D1BA6BB7F04}" destId="{1D9D3583-162F-4E5B-B6D9-004B85FD78B3}" srcOrd="0" destOrd="1" presId="urn:microsoft.com/office/officeart/2005/8/layout/hProcess4"/>
    <dgm:cxn modelId="{7C5F5CFB-BF6F-44C0-9FD1-356B6912D397}" type="presOf" srcId="{5D574EDC-D149-4F92-985B-8542D8B65980}" destId="{12821436-662C-40D8-AEAD-3F3FC1B3E638}" srcOrd="0" destOrd="0" presId="urn:microsoft.com/office/officeart/2005/8/layout/hProcess4"/>
    <dgm:cxn modelId="{0C2B7F2C-F7D5-4EC5-9A4D-73D941900C1D}" type="presParOf" srcId="{3DDF0545-4894-43D8-B1BE-9062C9F8D28D}" destId="{8969020B-4F08-4EEE-8B02-8D6FD4D10CC8}" srcOrd="0" destOrd="0" presId="urn:microsoft.com/office/officeart/2005/8/layout/hProcess4"/>
    <dgm:cxn modelId="{5A9612B3-14DB-45F5-9280-E93F9C7EFDCA}" type="presParOf" srcId="{3DDF0545-4894-43D8-B1BE-9062C9F8D28D}" destId="{A5CE249D-F68B-4683-B4C7-5466C4029F0E}" srcOrd="1" destOrd="0" presId="urn:microsoft.com/office/officeart/2005/8/layout/hProcess4"/>
    <dgm:cxn modelId="{64DE9F9C-1824-4753-9DB0-666194906246}" type="presParOf" srcId="{3DDF0545-4894-43D8-B1BE-9062C9F8D28D}" destId="{CF6DA416-5461-4F77-AA01-ECEB808A4B92}" srcOrd="2" destOrd="0" presId="urn:microsoft.com/office/officeart/2005/8/layout/hProcess4"/>
    <dgm:cxn modelId="{3E366329-F8B4-41FA-AB55-B4A2576FFAC8}" type="presParOf" srcId="{CF6DA416-5461-4F77-AA01-ECEB808A4B92}" destId="{B91F2237-0412-4F2D-AC12-E4782B730CDA}" srcOrd="0" destOrd="0" presId="urn:microsoft.com/office/officeart/2005/8/layout/hProcess4"/>
    <dgm:cxn modelId="{82FD7C0C-AAF9-48E7-95C6-1E0E46425C72}" type="presParOf" srcId="{B91F2237-0412-4F2D-AC12-E4782B730CDA}" destId="{CCEA840C-0502-4627-B2B7-0009A8930E0F}" srcOrd="0" destOrd="0" presId="urn:microsoft.com/office/officeart/2005/8/layout/hProcess4"/>
    <dgm:cxn modelId="{C25A2D6A-DE74-4447-AA9E-2208E63A08EF}" type="presParOf" srcId="{B91F2237-0412-4F2D-AC12-E4782B730CDA}" destId="{9B5613BC-4D3B-4A6C-A70E-4B2CEDB5758D}" srcOrd="1" destOrd="0" presId="urn:microsoft.com/office/officeart/2005/8/layout/hProcess4"/>
    <dgm:cxn modelId="{AB55361A-0D9C-4F2B-858C-A05E0C09200E}" type="presParOf" srcId="{B91F2237-0412-4F2D-AC12-E4782B730CDA}" destId="{979E75BE-6261-41C2-B5EC-F0EE06030B94}" srcOrd="2" destOrd="0" presId="urn:microsoft.com/office/officeart/2005/8/layout/hProcess4"/>
    <dgm:cxn modelId="{25754E31-7442-44FB-A352-DB832BBF6857}" type="presParOf" srcId="{B91F2237-0412-4F2D-AC12-E4782B730CDA}" destId="{12821436-662C-40D8-AEAD-3F3FC1B3E638}" srcOrd="3" destOrd="0" presId="urn:microsoft.com/office/officeart/2005/8/layout/hProcess4"/>
    <dgm:cxn modelId="{D0F2F828-1506-43E1-AB44-41FA94DB5B1C}" type="presParOf" srcId="{B91F2237-0412-4F2D-AC12-E4782B730CDA}" destId="{F9EAD3F1-26C7-4F8D-881E-BF1421D40FE8}" srcOrd="4" destOrd="0" presId="urn:microsoft.com/office/officeart/2005/8/layout/hProcess4"/>
    <dgm:cxn modelId="{9D34F756-5F22-4DF9-8177-C8AF111D1702}" type="presParOf" srcId="{CF6DA416-5461-4F77-AA01-ECEB808A4B92}" destId="{7015CE44-B473-4437-90AA-F3A3C1E43576}" srcOrd="1" destOrd="0" presId="urn:microsoft.com/office/officeart/2005/8/layout/hProcess4"/>
    <dgm:cxn modelId="{CD75B69E-A412-43E4-BC2C-905DEA60C3EC}" type="presParOf" srcId="{CF6DA416-5461-4F77-AA01-ECEB808A4B92}" destId="{0911BF07-A653-4761-B5E5-D85B0EC7B3D2}" srcOrd="2" destOrd="0" presId="urn:microsoft.com/office/officeart/2005/8/layout/hProcess4"/>
    <dgm:cxn modelId="{FCCC6BF3-13AD-442C-B3C4-AB5F8E4EEC8F}" type="presParOf" srcId="{0911BF07-A653-4761-B5E5-D85B0EC7B3D2}" destId="{8F9BE769-D88E-4B89-ADD6-AD0268C84CA7}" srcOrd="0" destOrd="0" presId="urn:microsoft.com/office/officeart/2005/8/layout/hProcess4"/>
    <dgm:cxn modelId="{BD3A19AA-D716-47FC-8F31-BD7D5D3E3E93}" type="presParOf" srcId="{0911BF07-A653-4761-B5E5-D85B0EC7B3D2}" destId="{89F3DCD4-DC52-45CD-B758-35637893CFB8}" srcOrd="1" destOrd="0" presId="urn:microsoft.com/office/officeart/2005/8/layout/hProcess4"/>
    <dgm:cxn modelId="{22B41829-D165-4334-BA65-66CA580A5B03}" type="presParOf" srcId="{0911BF07-A653-4761-B5E5-D85B0EC7B3D2}" destId="{823CD8F1-C261-4020-ACE8-589A507910B9}" srcOrd="2" destOrd="0" presId="urn:microsoft.com/office/officeart/2005/8/layout/hProcess4"/>
    <dgm:cxn modelId="{9469D961-309A-4177-8EF6-A12DD53E1D85}" type="presParOf" srcId="{0911BF07-A653-4761-B5E5-D85B0EC7B3D2}" destId="{B38B3A82-7142-4B63-A790-BF688CCA9E81}" srcOrd="3" destOrd="0" presId="urn:microsoft.com/office/officeart/2005/8/layout/hProcess4"/>
    <dgm:cxn modelId="{225623A7-8AF7-46C1-9042-23EC82168AE8}" type="presParOf" srcId="{0911BF07-A653-4761-B5E5-D85B0EC7B3D2}" destId="{8A0F14A9-0FA3-4EF0-9334-FC9436083B38}" srcOrd="4" destOrd="0" presId="urn:microsoft.com/office/officeart/2005/8/layout/hProcess4"/>
    <dgm:cxn modelId="{56E0258B-6828-4786-B9E8-CCB4FBC73638}" type="presParOf" srcId="{CF6DA416-5461-4F77-AA01-ECEB808A4B92}" destId="{B686832A-B110-4938-8E71-664676359156}" srcOrd="3" destOrd="0" presId="urn:microsoft.com/office/officeart/2005/8/layout/hProcess4"/>
    <dgm:cxn modelId="{3EB1C8CE-08B2-4FB1-9575-F62B80CD456C}" type="presParOf" srcId="{CF6DA416-5461-4F77-AA01-ECEB808A4B92}" destId="{F3AF14CA-CA26-4716-AAB6-5CCD69F1C07E}" srcOrd="4" destOrd="0" presId="urn:microsoft.com/office/officeart/2005/8/layout/hProcess4"/>
    <dgm:cxn modelId="{4F348240-28DF-4C75-A302-A193A804DF4A}" type="presParOf" srcId="{F3AF14CA-CA26-4716-AAB6-5CCD69F1C07E}" destId="{94A3B938-7B36-4EC9-B9C5-360924B9FD6F}" srcOrd="0" destOrd="0" presId="urn:microsoft.com/office/officeart/2005/8/layout/hProcess4"/>
    <dgm:cxn modelId="{8DD729F3-19E3-4CBE-84C8-7FC2D409F09F}" type="presParOf" srcId="{F3AF14CA-CA26-4716-AAB6-5CCD69F1C07E}" destId="{1D9D3583-162F-4E5B-B6D9-004B85FD78B3}" srcOrd="1" destOrd="0" presId="urn:microsoft.com/office/officeart/2005/8/layout/hProcess4"/>
    <dgm:cxn modelId="{0E1C78F0-A8A7-4D30-9026-5236BD1D9B09}" type="presParOf" srcId="{F3AF14CA-CA26-4716-AAB6-5CCD69F1C07E}" destId="{935FF64C-DEBE-4E3A-ACE1-C302D437CF00}" srcOrd="2" destOrd="0" presId="urn:microsoft.com/office/officeart/2005/8/layout/hProcess4"/>
    <dgm:cxn modelId="{07C3B619-ED88-4DC8-A310-4B88F4D389F6}" type="presParOf" srcId="{F3AF14CA-CA26-4716-AAB6-5CCD69F1C07E}" destId="{2C60874B-D94F-4D80-89DA-DA7164306A5B}" srcOrd="3" destOrd="0" presId="urn:microsoft.com/office/officeart/2005/8/layout/hProcess4"/>
    <dgm:cxn modelId="{FF8A5404-1000-434D-82A9-6E7899E30142}" type="presParOf" srcId="{F3AF14CA-CA26-4716-AAB6-5CCD69F1C07E}" destId="{BE56D0B3-F303-4D12-B153-1C950ED7122C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FE858C1-7C55-495E-85F8-C8CFBB44E21E}" type="doc">
      <dgm:prSet loTypeId="urn:microsoft.com/office/officeart/2005/8/layout/hList6" loCatId="list" qsTypeId="urn:microsoft.com/office/officeart/2005/8/quickstyle/simple5" qsCatId="simple" csTypeId="urn:microsoft.com/office/officeart/2005/8/colors/accent1_3" csCatId="accent1" phldr="1"/>
      <dgm:spPr/>
      <dgm:t>
        <a:bodyPr/>
        <a:lstStyle/>
        <a:p>
          <a:endParaRPr lang="en-IN"/>
        </a:p>
      </dgm:t>
    </dgm:pt>
    <dgm:pt modelId="{71D18374-D17A-4A30-8DD4-AABE6ADA6AFB}">
      <dgm:prSet custT="1"/>
      <dgm:spPr/>
      <dgm:t>
        <a:bodyPr/>
        <a:lstStyle/>
        <a:p>
          <a:r>
            <a:rPr lang="en-IN" sz="1600" b="0" i="0" u="none" dirty="0">
              <a:latin typeface="Arial" panose="020B0604020202020204" pitchFamily="34" charset="0"/>
              <a:cs typeface="Arial" panose="020B0604020202020204" pitchFamily="34" charset="0"/>
            </a:rPr>
            <a:t>Data</a:t>
          </a:r>
          <a:endParaRPr lang="en-IN" sz="16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F39CECE0-A4D3-48AD-9FB5-7CE211190CC9}" type="parTrans" cxnId="{03F6A515-480E-42E6-9E6D-F9B20B639CF4}">
      <dgm:prSet/>
      <dgm:spPr/>
      <dgm:t>
        <a:bodyPr/>
        <a:lstStyle/>
        <a:p>
          <a:endParaRPr lang="en-IN" sz="16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B62ECE5C-ECAC-49AC-8578-85D44F3961D7}" type="sibTrans" cxnId="{03F6A515-480E-42E6-9E6D-F9B20B639CF4}">
      <dgm:prSet/>
      <dgm:spPr/>
      <dgm:t>
        <a:bodyPr/>
        <a:lstStyle/>
        <a:p>
          <a:endParaRPr lang="en-IN" sz="16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C80CBA0F-C521-4F13-97BC-BEB0EE51714E}">
      <dgm:prSet custT="1"/>
      <dgm:spPr/>
      <dgm:t>
        <a:bodyPr/>
        <a:lstStyle/>
        <a:p>
          <a:r>
            <a:rPr lang="en-IN" sz="1600" b="0" i="0" u="none" dirty="0">
              <a:latin typeface="Arial" panose="020B0604020202020204" pitchFamily="34" charset="0"/>
              <a:cs typeface="Arial" panose="020B0604020202020204" pitchFamily="34" charset="0"/>
            </a:rPr>
            <a:t>Countries</a:t>
          </a:r>
          <a:endParaRPr lang="en-IN" sz="16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C64C906-1808-4AC7-BF71-5D48C8CB4CF8}" type="parTrans" cxnId="{3A3E6DB6-76CE-4299-84BA-6194E99D6D6D}">
      <dgm:prSet/>
      <dgm:spPr/>
      <dgm:t>
        <a:bodyPr/>
        <a:lstStyle/>
        <a:p>
          <a:endParaRPr lang="en-IN" sz="16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FE9E15DD-3E10-447D-BDAD-EFC24F9D58AE}" type="sibTrans" cxnId="{3A3E6DB6-76CE-4299-84BA-6194E99D6D6D}">
      <dgm:prSet/>
      <dgm:spPr/>
      <dgm:t>
        <a:bodyPr/>
        <a:lstStyle/>
        <a:p>
          <a:endParaRPr lang="en-IN" sz="16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E8CE3D15-2BC1-422A-9A56-58C965426FDF}">
      <dgm:prSet custT="1"/>
      <dgm:spPr/>
      <dgm:t>
        <a:bodyPr/>
        <a:lstStyle/>
        <a:p>
          <a:r>
            <a:rPr lang="en-IN" sz="1600" b="0" i="0" u="none" dirty="0">
              <a:latin typeface="Arial" panose="020B0604020202020204" pitchFamily="34" charset="0"/>
              <a:cs typeface="Arial" panose="020B0604020202020204" pitchFamily="34" charset="0"/>
            </a:rPr>
            <a:t>Cities within Countries</a:t>
          </a:r>
          <a:endParaRPr lang="en-IN" sz="16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74E4B5EB-FDBA-49C5-993C-CCC1E0C0131D}" type="parTrans" cxnId="{CD94EF6D-2F63-4D22-88B9-81A1A9BD6B11}">
      <dgm:prSet/>
      <dgm:spPr/>
      <dgm:t>
        <a:bodyPr/>
        <a:lstStyle/>
        <a:p>
          <a:endParaRPr lang="en-IN" sz="16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A76329A4-9574-4F69-A3CE-DF95579096B7}" type="sibTrans" cxnId="{CD94EF6D-2F63-4D22-88B9-81A1A9BD6B11}">
      <dgm:prSet/>
      <dgm:spPr/>
      <dgm:t>
        <a:bodyPr/>
        <a:lstStyle/>
        <a:p>
          <a:endParaRPr lang="en-IN" sz="16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56B64FBC-788B-4D2F-B7F7-393404564750}">
      <dgm:prSet custT="1"/>
      <dgm:spPr/>
      <dgm:t>
        <a:bodyPr/>
        <a:lstStyle/>
        <a:p>
          <a:r>
            <a:rPr lang="en-US" sz="1600" b="0" i="0" u="none" dirty="0">
              <a:latin typeface="Arial" panose="020B0604020202020204" pitchFamily="34" charset="0"/>
              <a:cs typeface="Arial" panose="020B0604020202020204" pitchFamily="34" charset="0"/>
            </a:rPr>
            <a:t>Different Independent Variables</a:t>
          </a:r>
          <a:endParaRPr lang="en-US" sz="16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78CFFA53-2A31-4404-863B-8938426A2D91}" type="parTrans" cxnId="{5E157723-2E35-4285-8D6E-2FBAC4E03FB5}">
      <dgm:prSet/>
      <dgm:spPr/>
      <dgm:t>
        <a:bodyPr/>
        <a:lstStyle/>
        <a:p>
          <a:endParaRPr lang="en-IN" sz="16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2FAEC167-3F21-400E-8617-A162925F471C}" type="sibTrans" cxnId="{5E157723-2E35-4285-8D6E-2FBAC4E03FB5}">
      <dgm:prSet/>
      <dgm:spPr/>
      <dgm:t>
        <a:bodyPr/>
        <a:lstStyle/>
        <a:p>
          <a:endParaRPr lang="en-IN" sz="16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B63835F7-428C-45BA-AC3E-5F7FEC73A01D}">
      <dgm:prSet custT="1"/>
      <dgm:spPr/>
      <dgm:t>
        <a:bodyPr/>
        <a:lstStyle/>
        <a:p>
          <a:pPr rtl="0"/>
          <a:r>
            <a:rPr lang="en-IN" sz="1600" b="0" i="0" u="none">
              <a:latin typeface="Arial"/>
              <a:cs typeface="Arial"/>
            </a:rPr>
            <a:t>Target Variable - Life Satisfaction Score`</a:t>
          </a:r>
          <a:endParaRPr lang="en-IN" sz="1600" dirty="0">
            <a:latin typeface="Arial"/>
            <a:cs typeface="Arial"/>
          </a:endParaRPr>
        </a:p>
      </dgm:t>
    </dgm:pt>
    <dgm:pt modelId="{643AFF97-5F78-4E75-8A37-F6A95F550390}" type="parTrans" cxnId="{F2605924-D381-4609-A697-65D539C2AD49}">
      <dgm:prSet/>
      <dgm:spPr/>
      <dgm:t>
        <a:bodyPr/>
        <a:lstStyle/>
        <a:p>
          <a:endParaRPr lang="en-IN" sz="16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9C482A34-1188-438A-BAB8-B433ADA14E08}" type="sibTrans" cxnId="{F2605924-D381-4609-A697-65D539C2AD49}">
      <dgm:prSet/>
      <dgm:spPr/>
      <dgm:t>
        <a:bodyPr/>
        <a:lstStyle/>
        <a:p>
          <a:endParaRPr lang="en-IN" sz="16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078529C7-6664-4E5A-B029-83E2E1EA0242}">
      <dgm:prSet custT="1"/>
      <dgm:spPr/>
      <dgm:t>
        <a:bodyPr/>
        <a:lstStyle/>
        <a:p>
          <a:r>
            <a:rPr 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Mixed Effect Models</a:t>
          </a:r>
          <a:endParaRPr lang="en-IN" sz="16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88BF58BB-AE0D-414F-87E2-487DC243AD1D}" type="parTrans" cxnId="{7991EF03-9C3D-4117-9C2C-973D531233CA}">
      <dgm:prSet/>
      <dgm:spPr/>
      <dgm:t>
        <a:bodyPr/>
        <a:lstStyle/>
        <a:p>
          <a:endParaRPr lang="en-IN" sz="16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8EB9C8F0-B849-499A-B25E-C0D582EE5B61}" type="sibTrans" cxnId="{7991EF03-9C3D-4117-9C2C-973D531233CA}">
      <dgm:prSet/>
      <dgm:spPr/>
      <dgm:t>
        <a:bodyPr/>
        <a:lstStyle/>
        <a:p>
          <a:endParaRPr lang="en-IN" sz="16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928D91B4-2EF8-43D1-9775-0C0921196761}">
      <dgm:prSet custT="1"/>
      <dgm:spPr/>
      <dgm:t>
        <a:bodyPr/>
        <a:lstStyle/>
        <a:p>
          <a:r>
            <a:rPr lang="en-US" sz="1600" dirty="0">
              <a:latin typeface="Arial" panose="020B0604020202020204" pitchFamily="34" charset="0"/>
              <a:cs typeface="Arial" panose="020B0604020202020204" pitchFamily="34" charset="0"/>
            </a:rPr>
            <a:t>Presence of Grouping/ Hierarchical Structure</a:t>
          </a:r>
          <a:endParaRPr lang="en-IN" sz="16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CFA15B2E-1B23-48EB-8145-E3E1F7AEB338}" type="parTrans" cxnId="{2BA9ED07-BEC3-466E-AC18-37D4FFF9CB93}">
      <dgm:prSet/>
      <dgm:spPr/>
      <dgm:t>
        <a:bodyPr/>
        <a:lstStyle/>
        <a:p>
          <a:endParaRPr lang="en-IN" sz="16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A4F5F2CA-FF27-46A5-BB50-5BCC97733259}" type="sibTrans" cxnId="{2BA9ED07-BEC3-466E-AC18-37D4FFF9CB93}">
      <dgm:prSet/>
      <dgm:spPr/>
      <dgm:t>
        <a:bodyPr/>
        <a:lstStyle/>
        <a:p>
          <a:endParaRPr lang="en-IN" sz="16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B6B1F6A4-63A5-4F5A-A738-494B689DDFD7}" type="pres">
      <dgm:prSet presAssocID="{8FE858C1-7C55-495E-85F8-C8CFBB44E21E}" presName="Name0" presStyleCnt="0">
        <dgm:presLayoutVars>
          <dgm:dir/>
          <dgm:resizeHandles val="exact"/>
        </dgm:presLayoutVars>
      </dgm:prSet>
      <dgm:spPr/>
    </dgm:pt>
    <dgm:pt modelId="{D7C3B82A-CE91-4CCE-A52D-220FF6344265}" type="pres">
      <dgm:prSet presAssocID="{71D18374-D17A-4A30-8DD4-AABE6ADA6AFB}" presName="node" presStyleLbl="node1" presStyleIdx="0" presStyleCnt="7">
        <dgm:presLayoutVars>
          <dgm:bulletEnabled val="1"/>
        </dgm:presLayoutVars>
      </dgm:prSet>
      <dgm:spPr/>
    </dgm:pt>
    <dgm:pt modelId="{2BC84B38-80ED-4446-978C-2577D27D517A}" type="pres">
      <dgm:prSet presAssocID="{B62ECE5C-ECAC-49AC-8578-85D44F3961D7}" presName="sibTrans" presStyleCnt="0"/>
      <dgm:spPr/>
    </dgm:pt>
    <dgm:pt modelId="{CF1ACB68-6B00-405A-BFC8-99FA427BCE1C}" type="pres">
      <dgm:prSet presAssocID="{C80CBA0F-C521-4F13-97BC-BEB0EE51714E}" presName="node" presStyleLbl="node1" presStyleIdx="1" presStyleCnt="7">
        <dgm:presLayoutVars>
          <dgm:bulletEnabled val="1"/>
        </dgm:presLayoutVars>
      </dgm:prSet>
      <dgm:spPr/>
    </dgm:pt>
    <dgm:pt modelId="{AA878EAD-6102-4553-A493-CE49D82DCC6A}" type="pres">
      <dgm:prSet presAssocID="{FE9E15DD-3E10-447D-BDAD-EFC24F9D58AE}" presName="sibTrans" presStyleCnt="0"/>
      <dgm:spPr/>
    </dgm:pt>
    <dgm:pt modelId="{F22E3FA8-3536-4AD2-9B16-B7D5C032C02B}" type="pres">
      <dgm:prSet presAssocID="{E8CE3D15-2BC1-422A-9A56-58C965426FDF}" presName="node" presStyleLbl="node1" presStyleIdx="2" presStyleCnt="7">
        <dgm:presLayoutVars>
          <dgm:bulletEnabled val="1"/>
        </dgm:presLayoutVars>
      </dgm:prSet>
      <dgm:spPr/>
    </dgm:pt>
    <dgm:pt modelId="{B5690959-CE97-4402-A922-4FB24F484AAE}" type="pres">
      <dgm:prSet presAssocID="{A76329A4-9574-4F69-A3CE-DF95579096B7}" presName="sibTrans" presStyleCnt="0"/>
      <dgm:spPr/>
    </dgm:pt>
    <dgm:pt modelId="{CD2F074B-A69B-4427-9901-458B45A54609}" type="pres">
      <dgm:prSet presAssocID="{56B64FBC-788B-4D2F-B7F7-393404564750}" presName="node" presStyleLbl="node1" presStyleIdx="3" presStyleCnt="7">
        <dgm:presLayoutVars>
          <dgm:bulletEnabled val="1"/>
        </dgm:presLayoutVars>
      </dgm:prSet>
      <dgm:spPr/>
    </dgm:pt>
    <dgm:pt modelId="{29972C18-CD1C-40ED-88BF-8E2BE68F0D50}" type="pres">
      <dgm:prSet presAssocID="{2FAEC167-3F21-400E-8617-A162925F471C}" presName="sibTrans" presStyleCnt="0"/>
      <dgm:spPr/>
    </dgm:pt>
    <dgm:pt modelId="{9109FCD9-25D7-48E4-9B89-7624FB33C73F}" type="pres">
      <dgm:prSet presAssocID="{B63835F7-428C-45BA-AC3E-5F7FEC73A01D}" presName="node" presStyleLbl="node1" presStyleIdx="4" presStyleCnt="7">
        <dgm:presLayoutVars>
          <dgm:bulletEnabled val="1"/>
        </dgm:presLayoutVars>
      </dgm:prSet>
      <dgm:spPr/>
    </dgm:pt>
    <dgm:pt modelId="{5264BEB4-5674-434D-977C-C64889380526}" type="pres">
      <dgm:prSet presAssocID="{9C482A34-1188-438A-BAB8-B433ADA14E08}" presName="sibTrans" presStyleCnt="0"/>
      <dgm:spPr/>
    </dgm:pt>
    <dgm:pt modelId="{E322C928-D3D5-4836-9488-0642756614E8}" type="pres">
      <dgm:prSet presAssocID="{928D91B4-2EF8-43D1-9775-0C0921196761}" presName="node" presStyleLbl="node1" presStyleIdx="5" presStyleCnt="7">
        <dgm:presLayoutVars>
          <dgm:bulletEnabled val="1"/>
        </dgm:presLayoutVars>
      </dgm:prSet>
      <dgm:spPr/>
    </dgm:pt>
    <dgm:pt modelId="{5FA25B48-49A2-4A8B-8EA1-01BEE1EF2776}" type="pres">
      <dgm:prSet presAssocID="{A4F5F2CA-FF27-46A5-BB50-5BCC97733259}" presName="sibTrans" presStyleCnt="0"/>
      <dgm:spPr/>
    </dgm:pt>
    <dgm:pt modelId="{B9ACC2C4-7230-4816-927E-F40D66317A28}" type="pres">
      <dgm:prSet presAssocID="{078529C7-6664-4E5A-B029-83E2E1EA0242}" presName="node" presStyleLbl="node1" presStyleIdx="6" presStyleCnt="7">
        <dgm:presLayoutVars>
          <dgm:bulletEnabled val="1"/>
        </dgm:presLayoutVars>
      </dgm:prSet>
      <dgm:spPr/>
    </dgm:pt>
  </dgm:ptLst>
  <dgm:cxnLst>
    <dgm:cxn modelId="{7991EF03-9C3D-4117-9C2C-973D531233CA}" srcId="{8FE858C1-7C55-495E-85F8-C8CFBB44E21E}" destId="{078529C7-6664-4E5A-B029-83E2E1EA0242}" srcOrd="6" destOrd="0" parTransId="{88BF58BB-AE0D-414F-87E2-487DC243AD1D}" sibTransId="{8EB9C8F0-B849-499A-B25E-C0D582EE5B61}"/>
    <dgm:cxn modelId="{2BA9ED07-BEC3-466E-AC18-37D4FFF9CB93}" srcId="{8FE858C1-7C55-495E-85F8-C8CFBB44E21E}" destId="{928D91B4-2EF8-43D1-9775-0C0921196761}" srcOrd="5" destOrd="0" parTransId="{CFA15B2E-1B23-48EB-8145-E3E1F7AEB338}" sibTransId="{A4F5F2CA-FF27-46A5-BB50-5BCC97733259}"/>
    <dgm:cxn modelId="{D602FE09-7EA1-436D-BA53-DAE945DE08D3}" type="presOf" srcId="{078529C7-6664-4E5A-B029-83E2E1EA0242}" destId="{B9ACC2C4-7230-4816-927E-F40D66317A28}" srcOrd="0" destOrd="0" presId="urn:microsoft.com/office/officeart/2005/8/layout/hList6"/>
    <dgm:cxn modelId="{03F6A515-480E-42E6-9E6D-F9B20B639CF4}" srcId="{8FE858C1-7C55-495E-85F8-C8CFBB44E21E}" destId="{71D18374-D17A-4A30-8DD4-AABE6ADA6AFB}" srcOrd="0" destOrd="0" parTransId="{F39CECE0-A4D3-48AD-9FB5-7CE211190CC9}" sibTransId="{B62ECE5C-ECAC-49AC-8578-85D44F3961D7}"/>
    <dgm:cxn modelId="{81A8DE1A-2BEA-44B8-8C45-85F617D4872F}" type="presOf" srcId="{71D18374-D17A-4A30-8DD4-AABE6ADA6AFB}" destId="{D7C3B82A-CE91-4CCE-A52D-220FF6344265}" srcOrd="0" destOrd="0" presId="urn:microsoft.com/office/officeart/2005/8/layout/hList6"/>
    <dgm:cxn modelId="{5E157723-2E35-4285-8D6E-2FBAC4E03FB5}" srcId="{8FE858C1-7C55-495E-85F8-C8CFBB44E21E}" destId="{56B64FBC-788B-4D2F-B7F7-393404564750}" srcOrd="3" destOrd="0" parTransId="{78CFFA53-2A31-4404-863B-8938426A2D91}" sibTransId="{2FAEC167-3F21-400E-8617-A162925F471C}"/>
    <dgm:cxn modelId="{F2605924-D381-4609-A697-65D539C2AD49}" srcId="{8FE858C1-7C55-495E-85F8-C8CFBB44E21E}" destId="{B63835F7-428C-45BA-AC3E-5F7FEC73A01D}" srcOrd="4" destOrd="0" parTransId="{643AFF97-5F78-4E75-8A37-F6A95F550390}" sibTransId="{9C482A34-1188-438A-BAB8-B433ADA14E08}"/>
    <dgm:cxn modelId="{CD94EF6D-2F63-4D22-88B9-81A1A9BD6B11}" srcId="{8FE858C1-7C55-495E-85F8-C8CFBB44E21E}" destId="{E8CE3D15-2BC1-422A-9A56-58C965426FDF}" srcOrd="2" destOrd="0" parTransId="{74E4B5EB-FDBA-49C5-993C-CCC1E0C0131D}" sibTransId="{A76329A4-9574-4F69-A3CE-DF95579096B7}"/>
    <dgm:cxn modelId="{67CC0B7C-B4D2-415B-A9E2-D2B7A0B7FDF1}" type="presOf" srcId="{E8CE3D15-2BC1-422A-9A56-58C965426FDF}" destId="{F22E3FA8-3536-4AD2-9B16-B7D5C032C02B}" srcOrd="0" destOrd="0" presId="urn:microsoft.com/office/officeart/2005/8/layout/hList6"/>
    <dgm:cxn modelId="{0E3DD788-A6FA-4392-BF7D-4AAFD0034512}" type="presOf" srcId="{928D91B4-2EF8-43D1-9775-0C0921196761}" destId="{E322C928-D3D5-4836-9488-0642756614E8}" srcOrd="0" destOrd="0" presId="urn:microsoft.com/office/officeart/2005/8/layout/hList6"/>
    <dgm:cxn modelId="{3A3E6DB6-76CE-4299-84BA-6194E99D6D6D}" srcId="{8FE858C1-7C55-495E-85F8-C8CFBB44E21E}" destId="{C80CBA0F-C521-4F13-97BC-BEB0EE51714E}" srcOrd="1" destOrd="0" parTransId="{DC64C906-1808-4AC7-BF71-5D48C8CB4CF8}" sibTransId="{FE9E15DD-3E10-447D-BDAD-EFC24F9D58AE}"/>
    <dgm:cxn modelId="{624F25E4-5E25-4241-8EFC-BF7E2A694018}" type="presOf" srcId="{56B64FBC-788B-4D2F-B7F7-393404564750}" destId="{CD2F074B-A69B-4427-9901-458B45A54609}" srcOrd="0" destOrd="0" presId="urn:microsoft.com/office/officeart/2005/8/layout/hList6"/>
    <dgm:cxn modelId="{D83A63FB-0984-4D03-9D69-FBF2C855142B}" type="presOf" srcId="{C80CBA0F-C521-4F13-97BC-BEB0EE51714E}" destId="{CF1ACB68-6B00-405A-BFC8-99FA427BCE1C}" srcOrd="0" destOrd="0" presId="urn:microsoft.com/office/officeart/2005/8/layout/hList6"/>
    <dgm:cxn modelId="{A46C60FC-0F0C-433C-B7FB-8478C264E6E1}" type="presOf" srcId="{B63835F7-428C-45BA-AC3E-5F7FEC73A01D}" destId="{9109FCD9-25D7-48E4-9B89-7624FB33C73F}" srcOrd="0" destOrd="0" presId="urn:microsoft.com/office/officeart/2005/8/layout/hList6"/>
    <dgm:cxn modelId="{E7B97AFF-6F1E-4B48-97D0-75285005481F}" type="presOf" srcId="{8FE858C1-7C55-495E-85F8-C8CFBB44E21E}" destId="{B6B1F6A4-63A5-4F5A-A738-494B689DDFD7}" srcOrd="0" destOrd="0" presId="urn:microsoft.com/office/officeart/2005/8/layout/hList6"/>
    <dgm:cxn modelId="{625D2D99-AA5E-4BB4-AE9E-4D26725E9A38}" type="presParOf" srcId="{B6B1F6A4-63A5-4F5A-A738-494B689DDFD7}" destId="{D7C3B82A-CE91-4CCE-A52D-220FF6344265}" srcOrd="0" destOrd="0" presId="urn:microsoft.com/office/officeart/2005/8/layout/hList6"/>
    <dgm:cxn modelId="{EDC4F794-C1FA-4017-9C30-014FB526A734}" type="presParOf" srcId="{B6B1F6A4-63A5-4F5A-A738-494B689DDFD7}" destId="{2BC84B38-80ED-4446-978C-2577D27D517A}" srcOrd="1" destOrd="0" presId="urn:microsoft.com/office/officeart/2005/8/layout/hList6"/>
    <dgm:cxn modelId="{623BA78C-1752-453D-B490-32F5B892D4D7}" type="presParOf" srcId="{B6B1F6A4-63A5-4F5A-A738-494B689DDFD7}" destId="{CF1ACB68-6B00-405A-BFC8-99FA427BCE1C}" srcOrd="2" destOrd="0" presId="urn:microsoft.com/office/officeart/2005/8/layout/hList6"/>
    <dgm:cxn modelId="{86719844-F66E-45C1-9BE7-7A837516D0A3}" type="presParOf" srcId="{B6B1F6A4-63A5-4F5A-A738-494B689DDFD7}" destId="{AA878EAD-6102-4553-A493-CE49D82DCC6A}" srcOrd="3" destOrd="0" presId="urn:microsoft.com/office/officeart/2005/8/layout/hList6"/>
    <dgm:cxn modelId="{A428C7AD-8D1E-43E4-A257-508C543C8831}" type="presParOf" srcId="{B6B1F6A4-63A5-4F5A-A738-494B689DDFD7}" destId="{F22E3FA8-3536-4AD2-9B16-B7D5C032C02B}" srcOrd="4" destOrd="0" presId="urn:microsoft.com/office/officeart/2005/8/layout/hList6"/>
    <dgm:cxn modelId="{87C0C8C5-70E6-4DE9-AD62-C6C56417361D}" type="presParOf" srcId="{B6B1F6A4-63A5-4F5A-A738-494B689DDFD7}" destId="{B5690959-CE97-4402-A922-4FB24F484AAE}" srcOrd="5" destOrd="0" presId="urn:microsoft.com/office/officeart/2005/8/layout/hList6"/>
    <dgm:cxn modelId="{49DBA9C9-75DC-4335-800C-174B4FED4FE8}" type="presParOf" srcId="{B6B1F6A4-63A5-4F5A-A738-494B689DDFD7}" destId="{CD2F074B-A69B-4427-9901-458B45A54609}" srcOrd="6" destOrd="0" presId="urn:microsoft.com/office/officeart/2005/8/layout/hList6"/>
    <dgm:cxn modelId="{58B08C62-2A9D-469C-87B2-21BEC016FF86}" type="presParOf" srcId="{B6B1F6A4-63A5-4F5A-A738-494B689DDFD7}" destId="{29972C18-CD1C-40ED-88BF-8E2BE68F0D50}" srcOrd="7" destOrd="0" presId="urn:microsoft.com/office/officeart/2005/8/layout/hList6"/>
    <dgm:cxn modelId="{682B94BD-BEF4-4954-B2EB-32A7CFD74119}" type="presParOf" srcId="{B6B1F6A4-63A5-4F5A-A738-494B689DDFD7}" destId="{9109FCD9-25D7-48E4-9B89-7624FB33C73F}" srcOrd="8" destOrd="0" presId="urn:microsoft.com/office/officeart/2005/8/layout/hList6"/>
    <dgm:cxn modelId="{022CA0DC-25B3-461D-9666-9A21184C8B85}" type="presParOf" srcId="{B6B1F6A4-63A5-4F5A-A738-494B689DDFD7}" destId="{5264BEB4-5674-434D-977C-C64889380526}" srcOrd="9" destOrd="0" presId="urn:microsoft.com/office/officeart/2005/8/layout/hList6"/>
    <dgm:cxn modelId="{9EAABB94-3DC1-4B95-B01F-491E97FB5323}" type="presParOf" srcId="{B6B1F6A4-63A5-4F5A-A738-494B689DDFD7}" destId="{E322C928-D3D5-4836-9488-0642756614E8}" srcOrd="10" destOrd="0" presId="urn:microsoft.com/office/officeart/2005/8/layout/hList6"/>
    <dgm:cxn modelId="{3E83FBDE-BEB5-4B3A-A8A3-410FC48A23E5}" type="presParOf" srcId="{B6B1F6A4-63A5-4F5A-A738-494B689DDFD7}" destId="{5FA25B48-49A2-4A8B-8EA1-01BEE1EF2776}" srcOrd="11" destOrd="0" presId="urn:microsoft.com/office/officeart/2005/8/layout/hList6"/>
    <dgm:cxn modelId="{6F5A8BEB-5A46-4554-8C2B-2A61E3DDA08F}" type="presParOf" srcId="{B6B1F6A4-63A5-4F5A-A738-494B689DDFD7}" destId="{B9ACC2C4-7230-4816-927E-F40D66317A28}" srcOrd="12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FE858C1-7C55-495E-85F8-C8CFBB44E21E}" type="doc">
      <dgm:prSet loTypeId="urn:microsoft.com/office/officeart/2005/8/layout/hList6" loCatId="list" qsTypeId="urn:microsoft.com/office/officeart/2005/8/quickstyle/simple5" qsCatId="simple" csTypeId="urn:microsoft.com/office/officeart/2005/8/colors/colorful1" csCatId="colorful" phldr="1"/>
      <dgm:spPr/>
      <dgm:t>
        <a:bodyPr/>
        <a:lstStyle/>
        <a:p>
          <a:endParaRPr lang="en-IN"/>
        </a:p>
      </dgm:t>
    </dgm:pt>
    <dgm:pt modelId="{71D18374-D17A-4A30-8DD4-AABE6ADA6AFB}">
      <dgm:prSet custT="1"/>
      <dgm:spPr/>
      <dgm:t>
        <a:bodyPr/>
        <a:lstStyle/>
        <a:p>
          <a:r>
            <a:rPr lang="en-IN" sz="1600" b="0" i="0" u="none" dirty="0">
              <a:latin typeface="Arial" panose="020B0604020202020204" pitchFamily="34" charset="0"/>
              <a:cs typeface="Arial" panose="020B0604020202020204" pitchFamily="34" charset="0"/>
            </a:rPr>
            <a:t>Data</a:t>
          </a:r>
          <a:endParaRPr lang="en-IN" sz="16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F39CECE0-A4D3-48AD-9FB5-7CE211190CC9}" type="parTrans" cxnId="{03F6A515-480E-42E6-9E6D-F9B20B639CF4}">
      <dgm:prSet/>
      <dgm:spPr/>
      <dgm:t>
        <a:bodyPr/>
        <a:lstStyle/>
        <a:p>
          <a:endParaRPr lang="en-IN" sz="16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B62ECE5C-ECAC-49AC-8578-85D44F3961D7}" type="sibTrans" cxnId="{03F6A515-480E-42E6-9E6D-F9B20B639CF4}">
      <dgm:prSet/>
      <dgm:spPr/>
      <dgm:t>
        <a:bodyPr/>
        <a:lstStyle/>
        <a:p>
          <a:endParaRPr lang="en-IN" sz="16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C80CBA0F-C521-4F13-97BC-BEB0EE51714E}">
      <dgm:prSet custT="1"/>
      <dgm:spPr/>
      <dgm:t>
        <a:bodyPr/>
        <a:lstStyle/>
        <a:p>
          <a:r>
            <a:rPr lang="en-IN" sz="1600" b="0" i="0" u="none" dirty="0">
              <a:latin typeface="Arial" panose="020B0604020202020204" pitchFamily="34" charset="0"/>
              <a:cs typeface="Arial" panose="020B0604020202020204" pitchFamily="34" charset="0"/>
            </a:rPr>
            <a:t>Countries</a:t>
          </a:r>
          <a:endParaRPr lang="en-IN" sz="16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C64C906-1808-4AC7-BF71-5D48C8CB4CF8}" type="parTrans" cxnId="{3A3E6DB6-76CE-4299-84BA-6194E99D6D6D}">
      <dgm:prSet/>
      <dgm:spPr/>
      <dgm:t>
        <a:bodyPr/>
        <a:lstStyle/>
        <a:p>
          <a:endParaRPr lang="en-IN" sz="16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FE9E15DD-3E10-447D-BDAD-EFC24F9D58AE}" type="sibTrans" cxnId="{3A3E6DB6-76CE-4299-84BA-6194E99D6D6D}">
      <dgm:prSet/>
      <dgm:spPr/>
      <dgm:t>
        <a:bodyPr/>
        <a:lstStyle/>
        <a:p>
          <a:endParaRPr lang="en-IN" sz="16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E8CE3D15-2BC1-422A-9A56-58C965426FDF}">
      <dgm:prSet custT="1"/>
      <dgm:spPr/>
      <dgm:t>
        <a:bodyPr/>
        <a:lstStyle/>
        <a:p>
          <a:r>
            <a:rPr lang="en-IN" sz="1600" b="0" i="0" u="none" dirty="0">
              <a:latin typeface="Arial" panose="020B0604020202020204" pitchFamily="34" charset="0"/>
              <a:cs typeface="Arial" panose="020B0604020202020204" pitchFamily="34" charset="0"/>
            </a:rPr>
            <a:t>Cities within Countries</a:t>
          </a:r>
          <a:endParaRPr lang="en-IN" sz="16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74E4B5EB-FDBA-49C5-993C-CCC1E0C0131D}" type="parTrans" cxnId="{CD94EF6D-2F63-4D22-88B9-81A1A9BD6B11}">
      <dgm:prSet/>
      <dgm:spPr/>
      <dgm:t>
        <a:bodyPr/>
        <a:lstStyle/>
        <a:p>
          <a:endParaRPr lang="en-IN" sz="16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A76329A4-9574-4F69-A3CE-DF95579096B7}" type="sibTrans" cxnId="{CD94EF6D-2F63-4D22-88B9-81A1A9BD6B11}">
      <dgm:prSet/>
      <dgm:spPr/>
      <dgm:t>
        <a:bodyPr/>
        <a:lstStyle/>
        <a:p>
          <a:endParaRPr lang="en-IN" sz="16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56B64FBC-788B-4D2F-B7F7-393404564750}">
      <dgm:prSet custT="1"/>
      <dgm:spPr/>
      <dgm:t>
        <a:bodyPr/>
        <a:lstStyle/>
        <a:p>
          <a:r>
            <a:rPr lang="en-US" sz="1600" b="0" i="0" u="none" dirty="0">
              <a:latin typeface="Arial" panose="020B0604020202020204" pitchFamily="34" charset="0"/>
              <a:cs typeface="Arial" panose="020B0604020202020204" pitchFamily="34" charset="0"/>
            </a:rPr>
            <a:t>Different Independent Variables</a:t>
          </a:r>
          <a:endParaRPr lang="en-US" sz="16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78CFFA53-2A31-4404-863B-8938426A2D91}" type="parTrans" cxnId="{5E157723-2E35-4285-8D6E-2FBAC4E03FB5}">
      <dgm:prSet/>
      <dgm:spPr/>
      <dgm:t>
        <a:bodyPr/>
        <a:lstStyle/>
        <a:p>
          <a:endParaRPr lang="en-IN" sz="16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2FAEC167-3F21-400E-8617-A162925F471C}" type="sibTrans" cxnId="{5E157723-2E35-4285-8D6E-2FBAC4E03FB5}">
      <dgm:prSet/>
      <dgm:spPr/>
      <dgm:t>
        <a:bodyPr/>
        <a:lstStyle/>
        <a:p>
          <a:endParaRPr lang="en-IN" sz="16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B63835F7-428C-45BA-AC3E-5F7FEC73A01D}">
      <dgm:prSet custT="1"/>
      <dgm:spPr/>
      <dgm:t>
        <a:bodyPr/>
        <a:lstStyle/>
        <a:p>
          <a:r>
            <a:rPr lang="en-IN" sz="1600" b="1" i="0" u="none" dirty="0">
              <a:solidFill>
                <a:schemeClr val="accent1">
                  <a:lumMod val="20000"/>
                  <a:lumOff val="8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Masking - </a:t>
          </a:r>
        </a:p>
        <a:p>
          <a:r>
            <a:rPr lang="en-IN" sz="1600" b="1" i="0" u="none" dirty="0">
              <a:solidFill>
                <a:schemeClr val="accent1">
                  <a:lumMod val="20000"/>
                  <a:lumOff val="8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Life Satisfaction Score</a:t>
          </a:r>
          <a:endParaRPr lang="en-IN" sz="1600" b="1" dirty="0">
            <a:solidFill>
              <a:schemeClr val="accent1">
                <a:lumMod val="20000"/>
                <a:lumOff val="80000"/>
              </a:schemeClr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643AFF97-5F78-4E75-8A37-F6A95F550390}" type="parTrans" cxnId="{F2605924-D381-4609-A697-65D539C2AD49}">
      <dgm:prSet/>
      <dgm:spPr/>
      <dgm:t>
        <a:bodyPr/>
        <a:lstStyle/>
        <a:p>
          <a:endParaRPr lang="en-IN" sz="16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9C482A34-1188-438A-BAB8-B433ADA14E08}" type="sibTrans" cxnId="{F2605924-D381-4609-A697-65D539C2AD49}">
      <dgm:prSet/>
      <dgm:spPr/>
      <dgm:t>
        <a:bodyPr/>
        <a:lstStyle/>
        <a:p>
          <a:endParaRPr lang="en-IN" sz="16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928D91B4-2EF8-43D1-9775-0C0921196761}">
      <dgm:prSet custT="1"/>
      <dgm:spPr/>
      <dgm:t>
        <a:bodyPr/>
        <a:lstStyle/>
        <a:p>
          <a:r>
            <a:rPr lang="en-US" sz="1600" dirty="0">
              <a:latin typeface="Arial" panose="020B0604020202020204" pitchFamily="34" charset="0"/>
              <a:cs typeface="Arial" panose="020B0604020202020204" pitchFamily="34" charset="0"/>
            </a:rPr>
            <a:t>Model Based Clustering</a:t>
          </a:r>
          <a:endParaRPr lang="en-IN" sz="16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CFA15B2E-1B23-48EB-8145-E3E1F7AEB338}" type="parTrans" cxnId="{2BA9ED07-BEC3-466E-AC18-37D4FFF9CB93}">
      <dgm:prSet/>
      <dgm:spPr/>
      <dgm:t>
        <a:bodyPr/>
        <a:lstStyle/>
        <a:p>
          <a:endParaRPr lang="en-IN" sz="16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A4F5F2CA-FF27-46A5-BB50-5BCC97733259}" type="sibTrans" cxnId="{2BA9ED07-BEC3-466E-AC18-37D4FFF9CB93}">
      <dgm:prSet/>
      <dgm:spPr/>
      <dgm:t>
        <a:bodyPr/>
        <a:lstStyle/>
        <a:p>
          <a:endParaRPr lang="en-IN" sz="16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B6B1F6A4-63A5-4F5A-A738-494B689DDFD7}" type="pres">
      <dgm:prSet presAssocID="{8FE858C1-7C55-495E-85F8-C8CFBB44E21E}" presName="Name0" presStyleCnt="0">
        <dgm:presLayoutVars>
          <dgm:dir/>
          <dgm:resizeHandles val="exact"/>
        </dgm:presLayoutVars>
      </dgm:prSet>
      <dgm:spPr/>
    </dgm:pt>
    <dgm:pt modelId="{D7C3B82A-CE91-4CCE-A52D-220FF6344265}" type="pres">
      <dgm:prSet presAssocID="{71D18374-D17A-4A30-8DD4-AABE6ADA6AFB}" presName="node" presStyleLbl="node1" presStyleIdx="0" presStyleCnt="6">
        <dgm:presLayoutVars>
          <dgm:bulletEnabled val="1"/>
        </dgm:presLayoutVars>
      </dgm:prSet>
      <dgm:spPr/>
    </dgm:pt>
    <dgm:pt modelId="{2BC84B38-80ED-4446-978C-2577D27D517A}" type="pres">
      <dgm:prSet presAssocID="{B62ECE5C-ECAC-49AC-8578-85D44F3961D7}" presName="sibTrans" presStyleCnt="0"/>
      <dgm:spPr/>
    </dgm:pt>
    <dgm:pt modelId="{CF1ACB68-6B00-405A-BFC8-99FA427BCE1C}" type="pres">
      <dgm:prSet presAssocID="{C80CBA0F-C521-4F13-97BC-BEB0EE51714E}" presName="node" presStyleLbl="node1" presStyleIdx="1" presStyleCnt="6">
        <dgm:presLayoutVars>
          <dgm:bulletEnabled val="1"/>
        </dgm:presLayoutVars>
      </dgm:prSet>
      <dgm:spPr/>
    </dgm:pt>
    <dgm:pt modelId="{AA878EAD-6102-4553-A493-CE49D82DCC6A}" type="pres">
      <dgm:prSet presAssocID="{FE9E15DD-3E10-447D-BDAD-EFC24F9D58AE}" presName="sibTrans" presStyleCnt="0"/>
      <dgm:spPr/>
    </dgm:pt>
    <dgm:pt modelId="{F22E3FA8-3536-4AD2-9B16-B7D5C032C02B}" type="pres">
      <dgm:prSet presAssocID="{E8CE3D15-2BC1-422A-9A56-58C965426FDF}" presName="node" presStyleLbl="node1" presStyleIdx="2" presStyleCnt="6">
        <dgm:presLayoutVars>
          <dgm:bulletEnabled val="1"/>
        </dgm:presLayoutVars>
      </dgm:prSet>
      <dgm:spPr/>
    </dgm:pt>
    <dgm:pt modelId="{B5690959-CE97-4402-A922-4FB24F484AAE}" type="pres">
      <dgm:prSet presAssocID="{A76329A4-9574-4F69-A3CE-DF95579096B7}" presName="sibTrans" presStyleCnt="0"/>
      <dgm:spPr/>
    </dgm:pt>
    <dgm:pt modelId="{CD2F074B-A69B-4427-9901-458B45A54609}" type="pres">
      <dgm:prSet presAssocID="{56B64FBC-788B-4D2F-B7F7-393404564750}" presName="node" presStyleLbl="node1" presStyleIdx="3" presStyleCnt="6">
        <dgm:presLayoutVars>
          <dgm:bulletEnabled val="1"/>
        </dgm:presLayoutVars>
      </dgm:prSet>
      <dgm:spPr/>
    </dgm:pt>
    <dgm:pt modelId="{29972C18-CD1C-40ED-88BF-8E2BE68F0D50}" type="pres">
      <dgm:prSet presAssocID="{2FAEC167-3F21-400E-8617-A162925F471C}" presName="sibTrans" presStyleCnt="0"/>
      <dgm:spPr/>
    </dgm:pt>
    <dgm:pt modelId="{9109FCD9-25D7-48E4-9B89-7624FB33C73F}" type="pres">
      <dgm:prSet presAssocID="{B63835F7-428C-45BA-AC3E-5F7FEC73A01D}" presName="node" presStyleLbl="node1" presStyleIdx="4" presStyleCnt="6">
        <dgm:presLayoutVars>
          <dgm:bulletEnabled val="1"/>
        </dgm:presLayoutVars>
      </dgm:prSet>
      <dgm:spPr/>
    </dgm:pt>
    <dgm:pt modelId="{5264BEB4-5674-434D-977C-C64889380526}" type="pres">
      <dgm:prSet presAssocID="{9C482A34-1188-438A-BAB8-B433ADA14E08}" presName="sibTrans" presStyleCnt="0"/>
      <dgm:spPr/>
    </dgm:pt>
    <dgm:pt modelId="{E322C928-D3D5-4836-9488-0642756614E8}" type="pres">
      <dgm:prSet presAssocID="{928D91B4-2EF8-43D1-9775-0C0921196761}" presName="node" presStyleLbl="node1" presStyleIdx="5" presStyleCnt="6">
        <dgm:presLayoutVars>
          <dgm:bulletEnabled val="1"/>
        </dgm:presLayoutVars>
      </dgm:prSet>
      <dgm:spPr/>
    </dgm:pt>
  </dgm:ptLst>
  <dgm:cxnLst>
    <dgm:cxn modelId="{2BA9ED07-BEC3-466E-AC18-37D4FFF9CB93}" srcId="{8FE858C1-7C55-495E-85F8-C8CFBB44E21E}" destId="{928D91B4-2EF8-43D1-9775-0C0921196761}" srcOrd="5" destOrd="0" parTransId="{CFA15B2E-1B23-48EB-8145-E3E1F7AEB338}" sibTransId="{A4F5F2CA-FF27-46A5-BB50-5BCC97733259}"/>
    <dgm:cxn modelId="{03F6A515-480E-42E6-9E6D-F9B20B639CF4}" srcId="{8FE858C1-7C55-495E-85F8-C8CFBB44E21E}" destId="{71D18374-D17A-4A30-8DD4-AABE6ADA6AFB}" srcOrd="0" destOrd="0" parTransId="{F39CECE0-A4D3-48AD-9FB5-7CE211190CC9}" sibTransId="{B62ECE5C-ECAC-49AC-8578-85D44F3961D7}"/>
    <dgm:cxn modelId="{81A8DE1A-2BEA-44B8-8C45-85F617D4872F}" type="presOf" srcId="{71D18374-D17A-4A30-8DD4-AABE6ADA6AFB}" destId="{D7C3B82A-CE91-4CCE-A52D-220FF6344265}" srcOrd="0" destOrd="0" presId="urn:microsoft.com/office/officeart/2005/8/layout/hList6"/>
    <dgm:cxn modelId="{5E157723-2E35-4285-8D6E-2FBAC4E03FB5}" srcId="{8FE858C1-7C55-495E-85F8-C8CFBB44E21E}" destId="{56B64FBC-788B-4D2F-B7F7-393404564750}" srcOrd="3" destOrd="0" parTransId="{78CFFA53-2A31-4404-863B-8938426A2D91}" sibTransId="{2FAEC167-3F21-400E-8617-A162925F471C}"/>
    <dgm:cxn modelId="{F2605924-D381-4609-A697-65D539C2AD49}" srcId="{8FE858C1-7C55-495E-85F8-C8CFBB44E21E}" destId="{B63835F7-428C-45BA-AC3E-5F7FEC73A01D}" srcOrd="4" destOrd="0" parTransId="{643AFF97-5F78-4E75-8A37-F6A95F550390}" sibTransId="{9C482A34-1188-438A-BAB8-B433ADA14E08}"/>
    <dgm:cxn modelId="{CD94EF6D-2F63-4D22-88B9-81A1A9BD6B11}" srcId="{8FE858C1-7C55-495E-85F8-C8CFBB44E21E}" destId="{E8CE3D15-2BC1-422A-9A56-58C965426FDF}" srcOrd="2" destOrd="0" parTransId="{74E4B5EB-FDBA-49C5-993C-CCC1E0C0131D}" sibTransId="{A76329A4-9574-4F69-A3CE-DF95579096B7}"/>
    <dgm:cxn modelId="{67CC0B7C-B4D2-415B-A9E2-D2B7A0B7FDF1}" type="presOf" srcId="{E8CE3D15-2BC1-422A-9A56-58C965426FDF}" destId="{F22E3FA8-3536-4AD2-9B16-B7D5C032C02B}" srcOrd="0" destOrd="0" presId="urn:microsoft.com/office/officeart/2005/8/layout/hList6"/>
    <dgm:cxn modelId="{0E3DD788-A6FA-4392-BF7D-4AAFD0034512}" type="presOf" srcId="{928D91B4-2EF8-43D1-9775-0C0921196761}" destId="{E322C928-D3D5-4836-9488-0642756614E8}" srcOrd="0" destOrd="0" presId="urn:microsoft.com/office/officeart/2005/8/layout/hList6"/>
    <dgm:cxn modelId="{3A3E6DB6-76CE-4299-84BA-6194E99D6D6D}" srcId="{8FE858C1-7C55-495E-85F8-C8CFBB44E21E}" destId="{C80CBA0F-C521-4F13-97BC-BEB0EE51714E}" srcOrd="1" destOrd="0" parTransId="{DC64C906-1808-4AC7-BF71-5D48C8CB4CF8}" sibTransId="{FE9E15DD-3E10-447D-BDAD-EFC24F9D58AE}"/>
    <dgm:cxn modelId="{624F25E4-5E25-4241-8EFC-BF7E2A694018}" type="presOf" srcId="{56B64FBC-788B-4D2F-B7F7-393404564750}" destId="{CD2F074B-A69B-4427-9901-458B45A54609}" srcOrd="0" destOrd="0" presId="urn:microsoft.com/office/officeart/2005/8/layout/hList6"/>
    <dgm:cxn modelId="{D83A63FB-0984-4D03-9D69-FBF2C855142B}" type="presOf" srcId="{C80CBA0F-C521-4F13-97BC-BEB0EE51714E}" destId="{CF1ACB68-6B00-405A-BFC8-99FA427BCE1C}" srcOrd="0" destOrd="0" presId="urn:microsoft.com/office/officeart/2005/8/layout/hList6"/>
    <dgm:cxn modelId="{A46C60FC-0F0C-433C-B7FB-8478C264E6E1}" type="presOf" srcId="{B63835F7-428C-45BA-AC3E-5F7FEC73A01D}" destId="{9109FCD9-25D7-48E4-9B89-7624FB33C73F}" srcOrd="0" destOrd="0" presId="urn:microsoft.com/office/officeart/2005/8/layout/hList6"/>
    <dgm:cxn modelId="{E7B97AFF-6F1E-4B48-97D0-75285005481F}" type="presOf" srcId="{8FE858C1-7C55-495E-85F8-C8CFBB44E21E}" destId="{B6B1F6A4-63A5-4F5A-A738-494B689DDFD7}" srcOrd="0" destOrd="0" presId="urn:microsoft.com/office/officeart/2005/8/layout/hList6"/>
    <dgm:cxn modelId="{625D2D99-AA5E-4BB4-AE9E-4D26725E9A38}" type="presParOf" srcId="{B6B1F6A4-63A5-4F5A-A738-494B689DDFD7}" destId="{D7C3B82A-CE91-4CCE-A52D-220FF6344265}" srcOrd="0" destOrd="0" presId="urn:microsoft.com/office/officeart/2005/8/layout/hList6"/>
    <dgm:cxn modelId="{EDC4F794-C1FA-4017-9C30-014FB526A734}" type="presParOf" srcId="{B6B1F6A4-63A5-4F5A-A738-494B689DDFD7}" destId="{2BC84B38-80ED-4446-978C-2577D27D517A}" srcOrd="1" destOrd="0" presId="urn:microsoft.com/office/officeart/2005/8/layout/hList6"/>
    <dgm:cxn modelId="{623BA78C-1752-453D-B490-32F5B892D4D7}" type="presParOf" srcId="{B6B1F6A4-63A5-4F5A-A738-494B689DDFD7}" destId="{CF1ACB68-6B00-405A-BFC8-99FA427BCE1C}" srcOrd="2" destOrd="0" presId="urn:microsoft.com/office/officeart/2005/8/layout/hList6"/>
    <dgm:cxn modelId="{86719844-F66E-45C1-9BE7-7A837516D0A3}" type="presParOf" srcId="{B6B1F6A4-63A5-4F5A-A738-494B689DDFD7}" destId="{AA878EAD-6102-4553-A493-CE49D82DCC6A}" srcOrd="3" destOrd="0" presId="urn:microsoft.com/office/officeart/2005/8/layout/hList6"/>
    <dgm:cxn modelId="{A428C7AD-8D1E-43E4-A257-508C543C8831}" type="presParOf" srcId="{B6B1F6A4-63A5-4F5A-A738-494B689DDFD7}" destId="{F22E3FA8-3536-4AD2-9B16-B7D5C032C02B}" srcOrd="4" destOrd="0" presId="urn:microsoft.com/office/officeart/2005/8/layout/hList6"/>
    <dgm:cxn modelId="{87C0C8C5-70E6-4DE9-AD62-C6C56417361D}" type="presParOf" srcId="{B6B1F6A4-63A5-4F5A-A738-494B689DDFD7}" destId="{B5690959-CE97-4402-A922-4FB24F484AAE}" srcOrd="5" destOrd="0" presId="urn:microsoft.com/office/officeart/2005/8/layout/hList6"/>
    <dgm:cxn modelId="{49DBA9C9-75DC-4335-800C-174B4FED4FE8}" type="presParOf" srcId="{B6B1F6A4-63A5-4F5A-A738-494B689DDFD7}" destId="{CD2F074B-A69B-4427-9901-458B45A54609}" srcOrd="6" destOrd="0" presId="urn:microsoft.com/office/officeart/2005/8/layout/hList6"/>
    <dgm:cxn modelId="{58B08C62-2A9D-469C-87B2-21BEC016FF86}" type="presParOf" srcId="{B6B1F6A4-63A5-4F5A-A738-494B689DDFD7}" destId="{29972C18-CD1C-40ED-88BF-8E2BE68F0D50}" srcOrd="7" destOrd="0" presId="urn:microsoft.com/office/officeart/2005/8/layout/hList6"/>
    <dgm:cxn modelId="{682B94BD-BEF4-4954-B2EB-32A7CFD74119}" type="presParOf" srcId="{B6B1F6A4-63A5-4F5A-A738-494B689DDFD7}" destId="{9109FCD9-25D7-48E4-9B89-7624FB33C73F}" srcOrd="8" destOrd="0" presId="urn:microsoft.com/office/officeart/2005/8/layout/hList6"/>
    <dgm:cxn modelId="{022CA0DC-25B3-461D-9666-9A21184C8B85}" type="presParOf" srcId="{B6B1F6A4-63A5-4F5A-A738-494B689DDFD7}" destId="{5264BEB4-5674-434D-977C-C64889380526}" srcOrd="9" destOrd="0" presId="urn:microsoft.com/office/officeart/2005/8/layout/hList6"/>
    <dgm:cxn modelId="{9EAABB94-3DC1-4B95-B01F-491E97FB5323}" type="presParOf" srcId="{B6B1F6A4-63A5-4F5A-A738-494B689DDFD7}" destId="{E322C928-D3D5-4836-9488-0642756614E8}" srcOrd="10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65904F-865B-43DE-9945-0215BFB327F4}">
      <dsp:nvSpPr>
        <dsp:cNvPr id="0" name=""/>
        <dsp:cNvSpPr/>
      </dsp:nvSpPr>
      <dsp:spPr>
        <a:xfrm>
          <a:off x="160773" y="0"/>
          <a:ext cx="11364686" cy="3432084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FF68FF0-4488-4C12-95BB-0651560B6FBD}">
      <dsp:nvSpPr>
        <dsp:cNvPr id="0" name=""/>
        <dsp:cNvSpPr/>
      </dsp:nvSpPr>
      <dsp:spPr>
        <a:xfrm>
          <a:off x="523312" y="1029625"/>
          <a:ext cx="1452676" cy="137283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Objective Of Study</a:t>
          </a:r>
          <a:endParaRPr lang="en-IN" sz="2000" kern="1200" dirty="0">
            <a:solidFill>
              <a:schemeClr val="bg1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590328" y="1096641"/>
        <a:ext cx="1318644" cy="1238801"/>
      </dsp:txXfrm>
    </dsp:sp>
    <dsp:sp modelId="{6159EAD9-4651-4806-9467-4684394155ED}">
      <dsp:nvSpPr>
        <dsp:cNvPr id="0" name=""/>
        <dsp:cNvSpPr/>
      </dsp:nvSpPr>
      <dsp:spPr>
        <a:xfrm>
          <a:off x="6854924" y="286352"/>
          <a:ext cx="4009153" cy="271869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latin typeface="Arial" panose="020B0604020202020204" pitchFamily="34" charset="0"/>
              <a:cs typeface="Arial" panose="020B0604020202020204" pitchFamily="34" charset="0"/>
            </a:rPr>
            <a:t>Estimating the effect of Various Factors (like Health, Education, Income etc.) on the Life Satisfaction using MEMs.</a:t>
          </a:r>
          <a:endParaRPr lang="en-IN" sz="20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6987640" y="419068"/>
        <a:ext cx="3743721" cy="2453259"/>
      </dsp:txXfrm>
    </dsp:sp>
    <dsp:sp modelId="{A078A69D-B1E7-4CDF-9EC9-B0A9AE4A60F5}">
      <dsp:nvSpPr>
        <dsp:cNvPr id="0" name=""/>
        <dsp:cNvSpPr/>
      </dsp:nvSpPr>
      <dsp:spPr>
        <a:xfrm>
          <a:off x="2421486" y="296401"/>
          <a:ext cx="4009153" cy="271869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latin typeface="Arial" panose="020B0604020202020204" pitchFamily="34" charset="0"/>
              <a:cs typeface="Arial" panose="020B0604020202020204" pitchFamily="34" charset="0"/>
            </a:rPr>
            <a:t>Clustering of Various Factors (like Health, Education, Income etc.) into different clusters of Life Satisfaction</a:t>
          </a:r>
          <a:endParaRPr lang="en-IN" sz="20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2554202" y="429117"/>
        <a:ext cx="3743721" cy="245325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79C0B9-18EF-4602-9155-C23C33E99190}">
      <dsp:nvSpPr>
        <dsp:cNvPr id="0" name=""/>
        <dsp:cNvSpPr/>
      </dsp:nvSpPr>
      <dsp:spPr>
        <a:xfrm>
          <a:off x="-5699944" y="-872489"/>
          <a:ext cx="6786199" cy="6786199"/>
        </a:xfrm>
        <a:prstGeom prst="blockArc">
          <a:avLst>
            <a:gd name="adj1" fmla="val 18900000"/>
            <a:gd name="adj2" fmla="val 2700000"/>
            <a:gd name="adj3" fmla="val 318"/>
          </a:avLst>
        </a:pr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D9C18F1-20DC-4DF4-AE5E-19C4A8888480}">
      <dsp:nvSpPr>
        <dsp:cNvPr id="0" name=""/>
        <dsp:cNvSpPr/>
      </dsp:nvSpPr>
      <dsp:spPr>
        <a:xfrm>
          <a:off x="474839" y="314975"/>
          <a:ext cx="7866061" cy="63035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00344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u="sng" kern="1200" dirty="0">
              <a:latin typeface="Arial"/>
              <a:cs typeface="Arial"/>
            </a:rPr>
            <a:t>OECD Database</a:t>
          </a:r>
          <a:r>
            <a:rPr lang="en-US" sz="1600" u="sng" kern="1200" dirty="0">
              <a:latin typeface="Arial"/>
              <a:cs typeface="Arial"/>
            </a:rPr>
            <a:t>:</a:t>
          </a:r>
          <a:r>
            <a:rPr lang="en-US" sz="1600" kern="1200" dirty="0">
              <a:latin typeface="Arial"/>
              <a:cs typeface="Arial"/>
            </a:rPr>
            <a:t> Indicators and Life-Satisfaction Scores for different regions within the different countries.</a:t>
          </a:r>
          <a:endParaRPr lang="en-IN" sz="1600" kern="1200" dirty="0">
            <a:latin typeface="Arial"/>
            <a:cs typeface="Arial"/>
          </a:endParaRPr>
        </a:p>
      </dsp:txBody>
      <dsp:txXfrm>
        <a:off x="474839" y="314975"/>
        <a:ext cx="7866061" cy="630354"/>
      </dsp:txXfrm>
    </dsp:sp>
    <dsp:sp modelId="{6E62F383-73DC-4A4F-BF1B-B0E6CFD168E3}">
      <dsp:nvSpPr>
        <dsp:cNvPr id="0" name=""/>
        <dsp:cNvSpPr/>
      </dsp:nvSpPr>
      <dsp:spPr>
        <a:xfrm>
          <a:off x="80867" y="236181"/>
          <a:ext cx="787942" cy="78794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EE55884-E1A4-40F3-A691-DE40AA5E2715}">
      <dsp:nvSpPr>
        <dsp:cNvPr id="0" name=""/>
        <dsp:cNvSpPr/>
      </dsp:nvSpPr>
      <dsp:spPr>
        <a:xfrm>
          <a:off x="926532" y="1260204"/>
          <a:ext cx="7414368" cy="63035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00344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Arial"/>
              <a:ea typeface="+mn-ea"/>
              <a:cs typeface="Arial"/>
            </a:rPr>
            <a:t>Data is not consistent with years for all countries, but is consistent in a way that it is “</a:t>
          </a:r>
          <a:r>
            <a:rPr lang="en-US" sz="1600" b="1" i="1" u="sng" kern="1200" dirty="0">
              <a:latin typeface="Arial"/>
              <a:ea typeface="+mn-ea"/>
              <a:cs typeface="Arial"/>
            </a:rPr>
            <a:t>the latest available data</a:t>
          </a:r>
          <a:r>
            <a:rPr lang="en-US" sz="1600" b="1" i="1" u="none" kern="1200" dirty="0">
              <a:latin typeface="Arial"/>
              <a:ea typeface="+mn-ea"/>
              <a:cs typeface="Arial"/>
            </a:rPr>
            <a:t>”</a:t>
          </a:r>
          <a:r>
            <a:rPr lang="en-US" sz="1600" kern="1200" dirty="0">
              <a:latin typeface="Arial"/>
              <a:ea typeface="+mn-ea"/>
              <a:cs typeface="Arial"/>
            </a:rPr>
            <a:t>.</a:t>
          </a:r>
          <a:endParaRPr lang="en-IN" sz="1600" kern="1200" dirty="0">
            <a:latin typeface="Arial"/>
            <a:ea typeface="+mn-ea"/>
            <a:cs typeface="Arial"/>
          </a:endParaRPr>
        </a:p>
      </dsp:txBody>
      <dsp:txXfrm>
        <a:off x="926532" y="1260204"/>
        <a:ext cx="7414368" cy="630354"/>
      </dsp:txXfrm>
    </dsp:sp>
    <dsp:sp modelId="{2EBCB4BE-8BB7-42B7-93B7-6EC5EFBBE124}">
      <dsp:nvSpPr>
        <dsp:cNvPr id="0" name=""/>
        <dsp:cNvSpPr/>
      </dsp:nvSpPr>
      <dsp:spPr>
        <a:xfrm>
          <a:off x="532561" y="1181409"/>
          <a:ext cx="787942" cy="78794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2990126-0072-43BE-9B2E-AC9C8DD2E358}">
      <dsp:nvSpPr>
        <dsp:cNvPr id="0" name=""/>
        <dsp:cNvSpPr/>
      </dsp:nvSpPr>
      <dsp:spPr>
        <a:xfrm>
          <a:off x="1065166" y="2205432"/>
          <a:ext cx="7275735" cy="63035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00344" tIns="40640" rIns="40640" bIns="40640" numCol="1" spcCol="1270" anchor="ctr" anchorCtr="0">
          <a:noAutofit/>
        </a:bodyPr>
        <a:lstStyle/>
        <a:p>
          <a:pPr marL="0" lvl="0" indent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u="sng" kern="1200" dirty="0"/>
            <a:t>Assumption:</a:t>
          </a:r>
          <a:r>
            <a:rPr lang="en-US" sz="1600" b="0" u="none" kern="1200" dirty="0">
              <a:latin typeface="Arial"/>
              <a:ea typeface="+mn-ea"/>
              <a:cs typeface="Arial"/>
            </a:rPr>
            <a:t> We</a:t>
          </a:r>
          <a:r>
            <a:rPr lang="en-US" sz="1600" kern="1200" dirty="0">
              <a:latin typeface="Arial"/>
              <a:ea typeface="+mn-ea"/>
              <a:cs typeface="Arial"/>
            </a:rPr>
            <a:t> assumed that in a year or two, there are barely any drastic changes in a country policies or life-satisfaction scores.</a:t>
          </a:r>
          <a:endParaRPr lang="en-IN" sz="1600" kern="1200" dirty="0">
            <a:latin typeface="Arial"/>
            <a:ea typeface="+mn-ea"/>
            <a:cs typeface="Arial"/>
          </a:endParaRPr>
        </a:p>
      </dsp:txBody>
      <dsp:txXfrm>
        <a:off x="1065166" y="2205432"/>
        <a:ext cx="7275735" cy="630354"/>
      </dsp:txXfrm>
    </dsp:sp>
    <dsp:sp modelId="{6CF6E4B8-FB01-4136-B8F5-D6C845DBDEA8}">
      <dsp:nvSpPr>
        <dsp:cNvPr id="0" name=""/>
        <dsp:cNvSpPr/>
      </dsp:nvSpPr>
      <dsp:spPr>
        <a:xfrm>
          <a:off x="671194" y="2126638"/>
          <a:ext cx="787942" cy="78794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78C19B6-986E-435E-BD0C-BAB418959D00}">
      <dsp:nvSpPr>
        <dsp:cNvPr id="0" name=""/>
        <dsp:cNvSpPr/>
      </dsp:nvSpPr>
      <dsp:spPr>
        <a:xfrm>
          <a:off x="926532" y="3150661"/>
          <a:ext cx="7414368" cy="63035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00344" tIns="40640" rIns="40640" bIns="40640" numCol="1" spcCol="1270" anchor="ctr" anchorCtr="0">
          <a:noAutofit/>
        </a:bodyPr>
        <a:lstStyle/>
        <a:p>
          <a:pPr marL="0" lvl="0" indent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u="sng" kern="1200"/>
            <a:t>Data Cleaning</a:t>
          </a:r>
          <a:r>
            <a:rPr lang="en-US" sz="1600" b="1" u="sng" kern="1200">
              <a:latin typeface="Arial"/>
              <a:ea typeface="+mn-ea"/>
              <a:cs typeface="Arial"/>
            </a:rPr>
            <a:t>:</a:t>
          </a:r>
          <a:r>
            <a:rPr lang="en-US" sz="1600" b="1" kern="1200">
              <a:latin typeface="Arial"/>
              <a:ea typeface="+mn-ea"/>
              <a:cs typeface="Arial"/>
            </a:rPr>
            <a:t> </a:t>
          </a:r>
          <a:r>
            <a:rPr lang="en-US" sz="1600" kern="1200">
              <a:latin typeface="Arial"/>
              <a:ea typeface="+mn-ea"/>
              <a:cs typeface="Arial"/>
            </a:rPr>
            <a:t>Removing cases that have 100% missing values in some attributes.</a:t>
          </a:r>
          <a:endParaRPr lang="en-IN" sz="1600" kern="1200" dirty="0">
            <a:latin typeface="Arial"/>
            <a:ea typeface="+mn-ea"/>
            <a:cs typeface="Arial"/>
          </a:endParaRPr>
        </a:p>
      </dsp:txBody>
      <dsp:txXfrm>
        <a:off x="926532" y="3150661"/>
        <a:ext cx="7414368" cy="630354"/>
      </dsp:txXfrm>
    </dsp:sp>
    <dsp:sp modelId="{DAC9F407-6A4F-4F5D-B1F1-0498F5E0C752}">
      <dsp:nvSpPr>
        <dsp:cNvPr id="0" name=""/>
        <dsp:cNvSpPr/>
      </dsp:nvSpPr>
      <dsp:spPr>
        <a:xfrm>
          <a:off x="532561" y="3071867"/>
          <a:ext cx="787942" cy="78794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6CCBC48-1850-4F5F-A60C-4F92B6E62751}">
      <dsp:nvSpPr>
        <dsp:cNvPr id="0" name=""/>
        <dsp:cNvSpPr/>
      </dsp:nvSpPr>
      <dsp:spPr>
        <a:xfrm>
          <a:off x="474839" y="4095890"/>
          <a:ext cx="7866061" cy="63035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00344" tIns="40640" rIns="40640" bIns="40640" numCol="1" spcCol="1270" anchor="ctr" anchorCtr="0">
          <a:noAutofit/>
        </a:bodyPr>
        <a:lstStyle/>
        <a:p>
          <a:pPr marL="0" lvl="0" indent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0" u="sng" kern="1200" dirty="0"/>
            <a:t>Data Imputation</a:t>
          </a:r>
          <a:r>
            <a:rPr lang="en-US" sz="1600" kern="1200" dirty="0">
              <a:latin typeface="Arial"/>
              <a:ea typeface="+mn-ea"/>
              <a:cs typeface="Arial"/>
            </a:rPr>
            <a:t> Using the cities' medians for remaining missing vlaues.</a:t>
          </a:r>
          <a:endParaRPr lang="en-IN" sz="1600" kern="1200" dirty="0">
            <a:latin typeface="Arial"/>
            <a:ea typeface="+mn-ea"/>
            <a:cs typeface="Arial"/>
          </a:endParaRPr>
        </a:p>
      </dsp:txBody>
      <dsp:txXfrm>
        <a:off x="474839" y="4095890"/>
        <a:ext cx="7866061" cy="630354"/>
      </dsp:txXfrm>
    </dsp:sp>
    <dsp:sp modelId="{1DB4689E-05DB-465B-9A5F-762526052B28}">
      <dsp:nvSpPr>
        <dsp:cNvPr id="0" name=""/>
        <dsp:cNvSpPr/>
      </dsp:nvSpPr>
      <dsp:spPr>
        <a:xfrm>
          <a:off x="80867" y="4017096"/>
          <a:ext cx="787942" cy="78794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5613BC-4D3B-4A6C-A70E-4B2CEDB5758D}">
      <dsp:nvSpPr>
        <dsp:cNvPr id="0" name=""/>
        <dsp:cNvSpPr/>
      </dsp:nvSpPr>
      <dsp:spPr>
        <a:xfrm>
          <a:off x="1797" y="1816062"/>
          <a:ext cx="1948353" cy="160698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t" anchorCtr="0">
          <a:noAutofit/>
        </a:bodyPr>
        <a:lstStyle/>
        <a:p>
          <a:pPr marL="114300" lvl="1" indent="-114300" algn="ctr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400" b="1" kern="1200" dirty="0">
              <a:latin typeface="Arial" panose="020B0604020202020204" pitchFamily="34" charset="0"/>
              <a:cs typeface="Arial" panose="020B0604020202020204" pitchFamily="34" charset="0"/>
            </a:rPr>
            <a:t>Dimensions </a:t>
          </a:r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400" kern="12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 marL="114300" lvl="1" indent="-114300" algn="ctr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latin typeface="Arial" panose="020B0604020202020204" pitchFamily="34" charset="0"/>
              <a:cs typeface="Arial" panose="020B0604020202020204" pitchFamily="34" charset="0"/>
            </a:rPr>
            <a:t>28 columns </a:t>
          </a:r>
        </a:p>
        <a:p>
          <a:pPr marL="114300" lvl="1" indent="-114300" algn="ctr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latin typeface="Arial" panose="020B0604020202020204" pitchFamily="34" charset="0"/>
              <a:cs typeface="Arial" panose="020B0604020202020204" pitchFamily="34" charset="0"/>
            </a:rPr>
            <a:t> 447 records</a:t>
          </a:r>
        </a:p>
      </dsp:txBody>
      <dsp:txXfrm>
        <a:off x="38778" y="1853043"/>
        <a:ext cx="1874391" cy="1188668"/>
      </dsp:txXfrm>
    </dsp:sp>
    <dsp:sp modelId="{7015CE44-B473-4437-90AA-F3A3C1E43576}">
      <dsp:nvSpPr>
        <dsp:cNvPr id="0" name=""/>
        <dsp:cNvSpPr/>
      </dsp:nvSpPr>
      <dsp:spPr>
        <a:xfrm>
          <a:off x="1127184" y="2070531"/>
          <a:ext cx="2377430" cy="2377430"/>
        </a:xfrm>
        <a:prstGeom prst="leftCircularArrow">
          <a:avLst>
            <a:gd name="adj1" fmla="val 2075"/>
            <a:gd name="adj2" fmla="val 249008"/>
            <a:gd name="adj3" fmla="val 2204627"/>
            <a:gd name="adj4" fmla="val 9204598"/>
            <a:gd name="adj5" fmla="val 2421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821436-662C-40D8-AEAD-3F3FC1B3E638}">
      <dsp:nvSpPr>
        <dsp:cNvPr id="0" name=""/>
        <dsp:cNvSpPr/>
      </dsp:nvSpPr>
      <dsp:spPr>
        <a:xfrm>
          <a:off x="434764" y="3078692"/>
          <a:ext cx="1731869" cy="68870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Neue Haas Grotesk Text Pro"/>
            </a:rPr>
            <a:t> Original Dataset</a:t>
          </a:r>
          <a:endParaRPr lang="en-US" sz="1800" kern="1200" dirty="0"/>
        </a:p>
      </dsp:txBody>
      <dsp:txXfrm>
        <a:off x="454936" y="3098864"/>
        <a:ext cx="1691525" cy="648363"/>
      </dsp:txXfrm>
    </dsp:sp>
    <dsp:sp modelId="{89F3DCD4-DC52-45CD-B758-35637893CFB8}">
      <dsp:nvSpPr>
        <dsp:cNvPr id="0" name=""/>
        <dsp:cNvSpPr/>
      </dsp:nvSpPr>
      <dsp:spPr>
        <a:xfrm>
          <a:off x="2343567" y="1812132"/>
          <a:ext cx="2701918" cy="181860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t" anchorCtr="0">
          <a:noAutofit/>
        </a:bodyPr>
        <a:lstStyle/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latin typeface="Arial" panose="020B0604020202020204" pitchFamily="34" charset="0"/>
              <a:cs typeface="Arial" panose="020B0604020202020204" pitchFamily="34" charset="0"/>
            </a:rPr>
            <a:t> Exclude countries with 100% null values in some attributes.</a:t>
          </a:r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400" kern="12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latin typeface="Arial" panose="020B0604020202020204" pitchFamily="34" charset="0"/>
              <a:cs typeface="Arial" panose="020B0604020202020204" pitchFamily="34" charset="0"/>
            </a:rPr>
            <a:t> Median of Features for a Country to replace the remaining nulls.</a:t>
          </a:r>
        </a:p>
      </dsp:txBody>
      <dsp:txXfrm>
        <a:off x="2385418" y="2243685"/>
        <a:ext cx="2618216" cy="1345204"/>
      </dsp:txXfrm>
    </dsp:sp>
    <dsp:sp modelId="{B686832A-B110-4938-8E71-664676359156}">
      <dsp:nvSpPr>
        <dsp:cNvPr id="0" name=""/>
        <dsp:cNvSpPr/>
      </dsp:nvSpPr>
      <dsp:spPr>
        <a:xfrm>
          <a:off x="3871338" y="827153"/>
          <a:ext cx="2440973" cy="2440973"/>
        </a:xfrm>
        <a:prstGeom prst="circularArrow">
          <a:avLst>
            <a:gd name="adj1" fmla="val 2021"/>
            <a:gd name="adj2" fmla="val 242226"/>
            <a:gd name="adj3" fmla="val 19583543"/>
            <a:gd name="adj4" fmla="val 12576791"/>
            <a:gd name="adj5" fmla="val 2358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38B3A82-7142-4B63-A790-BF688CCA9E81}">
      <dsp:nvSpPr>
        <dsp:cNvPr id="0" name=""/>
        <dsp:cNvSpPr/>
      </dsp:nvSpPr>
      <dsp:spPr>
        <a:xfrm>
          <a:off x="3211281" y="1470952"/>
          <a:ext cx="1731869" cy="68870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Neue Haas Grotesk Text Pro"/>
            </a:rPr>
            <a:t> Null Values Treatment</a:t>
          </a:r>
          <a:endParaRPr lang="en-US" sz="1800" kern="1200" dirty="0"/>
        </a:p>
      </dsp:txBody>
      <dsp:txXfrm>
        <a:off x="3231453" y="1491124"/>
        <a:ext cx="1691525" cy="648363"/>
      </dsp:txXfrm>
    </dsp:sp>
    <dsp:sp modelId="{1D9D3583-162F-4E5B-B6D9-004B85FD78B3}">
      <dsp:nvSpPr>
        <dsp:cNvPr id="0" name=""/>
        <dsp:cNvSpPr/>
      </dsp:nvSpPr>
      <dsp:spPr>
        <a:xfrm>
          <a:off x="5338346" y="1816062"/>
          <a:ext cx="1948353" cy="160698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t" anchorCtr="0">
          <a:noAutofit/>
        </a:bodyPr>
        <a:lstStyle/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400" kern="12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latin typeface="Arial" panose="020B0604020202020204" pitchFamily="34" charset="0"/>
              <a:cs typeface="Arial" panose="020B0604020202020204" pitchFamily="34" charset="0"/>
            </a:rPr>
            <a:t>Remove attributes with more than 80% correlation, includes the features given in % terms.</a:t>
          </a:r>
        </a:p>
      </dsp:txBody>
      <dsp:txXfrm>
        <a:off x="5375327" y="1853043"/>
        <a:ext cx="1874391" cy="1188668"/>
      </dsp:txXfrm>
    </dsp:sp>
    <dsp:sp modelId="{2C60874B-D94F-4D80-89DA-DA7164306A5B}">
      <dsp:nvSpPr>
        <dsp:cNvPr id="0" name=""/>
        <dsp:cNvSpPr/>
      </dsp:nvSpPr>
      <dsp:spPr>
        <a:xfrm>
          <a:off x="5771314" y="3078692"/>
          <a:ext cx="1731869" cy="68870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Neue Haas Grotesk Text Pro"/>
            </a:rPr>
            <a:t> Correlation Treatment</a:t>
          </a:r>
          <a:endParaRPr lang="en-US" sz="1800" kern="1200" dirty="0"/>
        </a:p>
      </dsp:txBody>
      <dsp:txXfrm>
        <a:off x="5791486" y="3098864"/>
        <a:ext cx="1691525" cy="64836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C3B82A-CE91-4CCE-A52D-220FF6344265}">
      <dsp:nvSpPr>
        <dsp:cNvPr id="0" name=""/>
        <dsp:cNvSpPr/>
      </dsp:nvSpPr>
      <dsp:spPr>
        <a:xfrm rot="16200000">
          <a:off x="-577068" y="584402"/>
          <a:ext cx="2522135" cy="1353330"/>
        </a:xfrm>
        <a:prstGeom prst="flowChartManualOperation">
          <a:avLst/>
        </a:prstGeom>
        <a:gradFill rotWithShape="0">
          <a:gsLst>
            <a:gs pos="0">
              <a:schemeClr val="accent1">
                <a:shade val="8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8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8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1600" tIns="0" rIns="10160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0" i="0" u="none" kern="1200" dirty="0">
              <a:latin typeface="Arial" panose="020B0604020202020204" pitchFamily="34" charset="0"/>
              <a:cs typeface="Arial" panose="020B0604020202020204" pitchFamily="34" charset="0"/>
            </a:rPr>
            <a:t>Data</a:t>
          </a:r>
          <a:endParaRPr lang="en-IN" sz="16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 rot="5400000">
        <a:off x="7334" y="504427"/>
        <a:ext cx="1353330" cy="1513281"/>
      </dsp:txXfrm>
    </dsp:sp>
    <dsp:sp modelId="{CF1ACB68-6B00-405A-BFC8-99FA427BCE1C}">
      <dsp:nvSpPr>
        <dsp:cNvPr id="0" name=""/>
        <dsp:cNvSpPr/>
      </dsp:nvSpPr>
      <dsp:spPr>
        <a:xfrm rot="16200000">
          <a:off x="877761" y="584402"/>
          <a:ext cx="2522135" cy="1353330"/>
        </a:xfrm>
        <a:prstGeom prst="flowChartManualOperation">
          <a:avLst/>
        </a:prstGeom>
        <a:gradFill rotWithShape="0">
          <a:gsLst>
            <a:gs pos="0">
              <a:schemeClr val="accent1">
                <a:shade val="80000"/>
                <a:hueOff val="-17414"/>
                <a:satOff val="-7511"/>
                <a:lumOff val="578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80000"/>
                <a:hueOff val="-17414"/>
                <a:satOff val="-7511"/>
                <a:lumOff val="578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80000"/>
                <a:hueOff val="-17414"/>
                <a:satOff val="-7511"/>
                <a:lumOff val="578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1600" tIns="0" rIns="10160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0" i="0" u="none" kern="1200" dirty="0">
              <a:latin typeface="Arial" panose="020B0604020202020204" pitchFamily="34" charset="0"/>
              <a:cs typeface="Arial" panose="020B0604020202020204" pitchFamily="34" charset="0"/>
            </a:rPr>
            <a:t>Countries</a:t>
          </a:r>
          <a:endParaRPr lang="en-IN" sz="16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 rot="5400000">
        <a:off x="1462163" y="504427"/>
        <a:ext cx="1353330" cy="1513281"/>
      </dsp:txXfrm>
    </dsp:sp>
    <dsp:sp modelId="{F22E3FA8-3536-4AD2-9B16-B7D5C032C02B}">
      <dsp:nvSpPr>
        <dsp:cNvPr id="0" name=""/>
        <dsp:cNvSpPr/>
      </dsp:nvSpPr>
      <dsp:spPr>
        <a:xfrm rot="16200000">
          <a:off x="2332591" y="584402"/>
          <a:ext cx="2522135" cy="1353330"/>
        </a:xfrm>
        <a:prstGeom prst="flowChartManualOperation">
          <a:avLst/>
        </a:prstGeom>
        <a:gradFill rotWithShape="0">
          <a:gsLst>
            <a:gs pos="0">
              <a:schemeClr val="accent1">
                <a:shade val="80000"/>
                <a:hueOff val="-34828"/>
                <a:satOff val="-15021"/>
                <a:lumOff val="1156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80000"/>
                <a:hueOff val="-34828"/>
                <a:satOff val="-15021"/>
                <a:lumOff val="1156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80000"/>
                <a:hueOff val="-34828"/>
                <a:satOff val="-15021"/>
                <a:lumOff val="1156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1600" tIns="0" rIns="10160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0" i="0" u="none" kern="1200" dirty="0">
              <a:latin typeface="Arial" panose="020B0604020202020204" pitchFamily="34" charset="0"/>
              <a:cs typeface="Arial" panose="020B0604020202020204" pitchFamily="34" charset="0"/>
            </a:rPr>
            <a:t>Cities within Countries</a:t>
          </a:r>
          <a:endParaRPr lang="en-IN" sz="16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 rot="5400000">
        <a:off x="2916993" y="504427"/>
        <a:ext cx="1353330" cy="1513281"/>
      </dsp:txXfrm>
    </dsp:sp>
    <dsp:sp modelId="{CD2F074B-A69B-4427-9901-458B45A54609}">
      <dsp:nvSpPr>
        <dsp:cNvPr id="0" name=""/>
        <dsp:cNvSpPr/>
      </dsp:nvSpPr>
      <dsp:spPr>
        <a:xfrm rot="16200000">
          <a:off x="3787421" y="584402"/>
          <a:ext cx="2522135" cy="1353330"/>
        </a:xfrm>
        <a:prstGeom prst="flowChartManualOperation">
          <a:avLst/>
        </a:prstGeom>
        <a:gradFill rotWithShape="0">
          <a:gsLst>
            <a:gs pos="0">
              <a:schemeClr val="accent1">
                <a:shade val="80000"/>
                <a:hueOff val="-52243"/>
                <a:satOff val="-22532"/>
                <a:lumOff val="1734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80000"/>
                <a:hueOff val="-52243"/>
                <a:satOff val="-22532"/>
                <a:lumOff val="1734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80000"/>
                <a:hueOff val="-52243"/>
                <a:satOff val="-22532"/>
                <a:lumOff val="1734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1600" tIns="0" rIns="10160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u="none" kern="1200" dirty="0">
              <a:latin typeface="Arial" panose="020B0604020202020204" pitchFamily="34" charset="0"/>
              <a:cs typeface="Arial" panose="020B0604020202020204" pitchFamily="34" charset="0"/>
            </a:rPr>
            <a:t>Different Independent Variables</a:t>
          </a:r>
          <a:endParaRPr lang="en-US" sz="16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 rot="5400000">
        <a:off x="4371823" y="504427"/>
        <a:ext cx="1353330" cy="1513281"/>
      </dsp:txXfrm>
    </dsp:sp>
    <dsp:sp modelId="{9109FCD9-25D7-48E4-9B89-7624FB33C73F}">
      <dsp:nvSpPr>
        <dsp:cNvPr id="0" name=""/>
        <dsp:cNvSpPr/>
      </dsp:nvSpPr>
      <dsp:spPr>
        <a:xfrm rot="16200000">
          <a:off x="5242250" y="584402"/>
          <a:ext cx="2522135" cy="1353330"/>
        </a:xfrm>
        <a:prstGeom prst="flowChartManualOperation">
          <a:avLst/>
        </a:prstGeom>
        <a:gradFill rotWithShape="0">
          <a:gsLst>
            <a:gs pos="0">
              <a:schemeClr val="accent1">
                <a:shade val="80000"/>
                <a:hueOff val="-69657"/>
                <a:satOff val="-30043"/>
                <a:lumOff val="2312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80000"/>
                <a:hueOff val="-69657"/>
                <a:satOff val="-30043"/>
                <a:lumOff val="2312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80000"/>
                <a:hueOff val="-69657"/>
                <a:satOff val="-30043"/>
                <a:lumOff val="2312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1600" tIns="0" rIns="101600" bIns="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0" i="0" u="none" kern="1200">
              <a:latin typeface="Arial"/>
              <a:cs typeface="Arial"/>
            </a:rPr>
            <a:t>Target Variable - Life Satisfaction Score`</a:t>
          </a:r>
          <a:endParaRPr lang="en-IN" sz="1600" kern="1200" dirty="0">
            <a:latin typeface="Arial"/>
            <a:cs typeface="Arial"/>
          </a:endParaRPr>
        </a:p>
      </dsp:txBody>
      <dsp:txXfrm rot="5400000">
        <a:off x="5826652" y="504427"/>
        <a:ext cx="1353330" cy="1513281"/>
      </dsp:txXfrm>
    </dsp:sp>
    <dsp:sp modelId="{E322C928-D3D5-4836-9488-0642756614E8}">
      <dsp:nvSpPr>
        <dsp:cNvPr id="0" name=""/>
        <dsp:cNvSpPr/>
      </dsp:nvSpPr>
      <dsp:spPr>
        <a:xfrm rot="16200000">
          <a:off x="6697080" y="584402"/>
          <a:ext cx="2522135" cy="1353330"/>
        </a:xfrm>
        <a:prstGeom prst="flowChartManualOperation">
          <a:avLst/>
        </a:prstGeom>
        <a:gradFill rotWithShape="0">
          <a:gsLst>
            <a:gs pos="0">
              <a:schemeClr val="accent1">
                <a:shade val="80000"/>
                <a:hueOff val="-87071"/>
                <a:satOff val="-37553"/>
                <a:lumOff val="2890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80000"/>
                <a:hueOff val="-87071"/>
                <a:satOff val="-37553"/>
                <a:lumOff val="2890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80000"/>
                <a:hueOff val="-87071"/>
                <a:satOff val="-37553"/>
                <a:lumOff val="2890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1600" tIns="0" rIns="10160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Arial" panose="020B0604020202020204" pitchFamily="34" charset="0"/>
              <a:cs typeface="Arial" panose="020B0604020202020204" pitchFamily="34" charset="0"/>
            </a:rPr>
            <a:t>Presence of Grouping/ Hierarchical Structure</a:t>
          </a:r>
          <a:endParaRPr lang="en-IN" sz="16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 rot="5400000">
        <a:off x="7281482" y="504427"/>
        <a:ext cx="1353330" cy="1513281"/>
      </dsp:txXfrm>
    </dsp:sp>
    <dsp:sp modelId="{B9ACC2C4-7230-4816-927E-F40D66317A28}">
      <dsp:nvSpPr>
        <dsp:cNvPr id="0" name=""/>
        <dsp:cNvSpPr/>
      </dsp:nvSpPr>
      <dsp:spPr>
        <a:xfrm rot="16200000">
          <a:off x="8151910" y="584402"/>
          <a:ext cx="2522135" cy="1353330"/>
        </a:xfrm>
        <a:prstGeom prst="flowChartManualOperation">
          <a:avLst/>
        </a:prstGeom>
        <a:gradFill rotWithShape="0">
          <a:gsLst>
            <a:gs pos="0">
              <a:schemeClr val="accent1">
                <a:shade val="80000"/>
                <a:hueOff val="-104485"/>
                <a:satOff val="-45064"/>
                <a:lumOff val="3468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80000"/>
                <a:hueOff val="-104485"/>
                <a:satOff val="-45064"/>
                <a:lumOff val="3468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80000"/>
                <a:hueOff val="-104485"/>
                <a:satOff val="-45064"/>
                <a:lumOff val="3468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1600" tIns="0" rIns="10160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Mixed Effect Models</a:t>
          </a:r>
          <a:endParaRPr lang="en-IN" sz="1600" kern="12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 rot="5400000">
        <a:off x="8736312" y="504427"/>
        <a:ext cx="1353330" cy="151328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C3B82A-CE91-4CCE-A52D-220FF6344265}">
      <dsp:nvSpPr>
        <dsp:cNvPr id="0" name=""/>
        <dsp:cNvSpPr/>
      </dsp:nvSpPr>
      <dsp:spPr>
        <a:xfrm rot="16200000">
          <a:off x="-456272" y="460326"/>
          <a:ext cx="2522135" cy="1601482"/>
        </a:xfrm>
        <a:prstGeom prst="flowChartManualOperati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1600" tIns="0" rIns="10160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0" i="0" u="none" kern="1200" dirty="0">
              <a:latin typeface="Arial" panose="020B0604020202020204" pitchFamily="34" charset="0"/>
              <a:cs typeface="Arial" panose="020B0604020202020204" pitchFamily="34" charset="0"/>
            </a:rPr>
            <a:t>Data</a:t>
          </a:r>
          <a:endParaRPr lang="en-IN" sz="16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 rot="5400000">
        <a:off x="4055" y="504426"/>
        <a:ext cx="1601482" cy="1513281"/>
      </dsp:txXfrm>
    </dsp:sp>
    <dsp:sp modelId="{CF1ACB68-6B00-405A-BFC8-99FA427BCE1C}">
      <dsp:nvSpPr>
        <dsp:cNvPr id="0" name=""/>
        <dsp:cNvSpPr/>
      </dsp:nvSpPr>
      <dsp:spPr>
        <a:xfrm rot="16200000">
          <a:off x="1265321" y="460326"/>
          <a:ext cx="2522135" cy="1601482"/>
        </a:xfrm>
        <a:prstGeom prst="flowChartManualOperation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1600" tIns="0" rIns="10160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0" i="0" u="none" kern="1200" dirty="0">
              <a:latin typeface="Arial" panose="020B0604020202020204" pitchFamily="34" charset="0"/>
              <a:cs typeface="Arial" panose="020B0604020202020204" pitchFamily="34" charset="0"/>
            </a:rPr>
            <a:t>Countries</a:t>
          </a:r>
          <a:endParaRPr lang="en-IN" sz="16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 rot="5400000">
        <a:off x="1725648" y="504426"/>
        <a:ext cx="1601482" cy="1513281"/>
      </dsp:txXfrm>
    </dsp:sp>
    <dsp:sp modelId="{F22E3FA8-3536-4AD2-9B16-B7D5C032C02B}">
      <dsp:nvSpPr>
        <dsp:cNvPr id="0" name=""/>
        <dsp:cNvSpPr/>
      </dsp:nvSpPr>
      <dsp:spPr>
        <a:xfrm rot="16200000">
          <a:off x="2986914" y="460326"/>
          <a:ext cx="2522135" cy="1601482"/>
        </a:xfrm>
        <a:prstGeom prst="flowChartManualOperation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1600" tIns="0" rIns="10160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0" i="0" u="none" kern="1200" dirty="0">
              <a:latin typeface="Arial" panose="020B0604020202020204" pitchFamily="34" charset="0"/>
              <a:cs typeface="Arial" panose="020B0604020202020204" pitchFamily="34" charset="0"/>
            </a:rPr>
            <a:t>Cities within Countries</a:t>
          </a:r>
          <a:endParaRPr lang="en-IN" sz="16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 rot="5400000">
        <a:off x="3447241" y="504426"/>
        <a:ext cx="1601482" cy="1513281"/>
      </dsp:txXfrm>
    </dsp:sp>
    <dsp:sp modelId="{CD2F074B-A69B-4427-9901-458B45A54609}">
      <dsp:nvSpPr>
        <dsp:cNvPr id="0" name=""/>
        <dsp:cNvSpPr/>
      </dsp:nvSpPr>
      <dsp:spPr>
        <a:xfrm rot="16200000">
          <a:off x="4708508" y="460326"/>
          <a:ext cx="2522135" cy="1601482"/>
        </a:xfrm>
        <a:prstGeom prst="flowChartManualOperation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1600" tIns="0" rIns="10160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u="none" kern="1200" dirty="0">
              <a:latin typeface="Arial" panose="020B0604020202020204" pitchFamily="34" charset="0"/>
              <a:cs typeface="Arial" panose="020B0604020202020204" pitchFamily="34" charset="0"/>
            </a:rPr>
            <a:t>Different Independent Variables</a:t>
          </a:r>
          <a:endParaRPr lang="en-US" sz="16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 rot="5400000">
        <a:off x="5168835" y="504426"/>
        <a:ext cx="1601482" cy="1513281"/>
      </dsp:txXfrm>
    </dsp:sp>
    <dsp:sp modelId="{9109FCD9-25D7-48E4-9B89-7624FB33C73F}">
      <dsp:nvSpPr>
        <dsp:cNvPr id="0" name=""/>
        <dsp:cNvSpPr/>
      </dsp:nvSpPr>
      <dsp:spPr>
        <a:xfrm rot="16200000">
          <a:off x="6430101" y="460326"/>
          <a:ext cx="2522135" cy="1601482"/>
        </a:xfrm>
        <a:prstGeom prst="flowChartManualOperation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1600" tIns="0" rIns="10160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1" i="0" u="none" kern="1200" dirty="0">
              <a:solidFill>
                <a:schemeClr val="accent1">
                  <a:lumMod val="20000"/>
                  <a:lumOff val="8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Masking - 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1" i="0" u="none" kern="1200" dirty="0">
              <a:solidFill>
                <a:schemeClr val="accent1">
                  <a:lumMod val="20000"/>
                  <a:lumOff val="8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Life Satisfaction Score</a:t>
          </a:r>
          <a:endParaRPr lang="en-IN" sz="1600" b="1" kern="1200" dirty="0">
            <a:solidFill>
              <a:schemeClr val="accent1">
                <a:lumMod val="20000"/>
                <a:lumOff val="80000"/>
              </a:schemeClr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 rot="5400000">
        <a:off x="6890428" y="504426"/>
        <a:ext cx="1601482" cy="1513281"/>
      </dsp:txXfrm>
    </dsp:sp>
    <dsp:sp modelId="{E322C928-D3D5-4836-9488-0642756614E8}">
      <dsp:nvSpPr>
        <dsp:cNvPr id="0" name=""/>
        <dsp:cNvSpPr/>
      </dsp:nvSpPr>
      <dsp:spPr>
        <a:xfrm rot="16200000">
          <a:off x="8151695" y="460326"/>
          <a:ext cx="2522135" cy="1601482"/>
        </a:xfrm>
        <a:prstGeom prst="flowChartManualOperati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1600" tIns="0" rIns="10160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Arial" panose="020B0604020202020204" pitchFamily="34" charset="0"/>
              <a:cs typeface="Arial" panose="020B0604020202020204" pitchFamily="34" charset="0"/>
            </a:rPr>
            <a:t>Model Based Clustering</a:t>
          </a:r>
          <a:endParaRPr lang="en-IN" sz="16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 rot="5400000">
        <a:off x="8612022" y="504426"/>
        <a:ext cx="1601482" cy="151328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2EF50F2-B5F4-EFB0-5C50-A9D394B5CD5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DEB9768-FC54-1531-1DA3-52E56648E6F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36DDAA-77E4-40BF-91A1-24F9570AD680}" type="datetimeFigureOut">
              <a:rPr lang="en-IN" smtClean="0"/>
              <a:t>28-01-2025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F86D04-04E9-E919-C655-B899DBFF2F6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625831-223C-E6D8-E53C-F5DC3872869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661E3B-4AB3-4398-9B84-B9336668D2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50727584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9A7975-4FE4-4187-8197-BF6F49C21076}" type="datetimeFigureOut">
              <a:rPr lang="en-IN" smtClean="0"/>
              <a:t>28-01-2025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6CE005-4F71-42C5-9614-20ACD761004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5136496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57442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8D7368D-31D9-8101-473D-CD39E706FD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796401" y="3378954"/>
            <a:ext cx="6394567" cy="3479046"/>
          </a:xfrm>
          <a:custGeom>
            <a:avLst/>
            <a:gdLst>
              <a:gd name="connsiteX0" fmla="*/ 5171297 w 6394567"/>
              <a:gd name="connsiteY0" fmla="*/ 284 h 3479046"/>
              <a:gd name="connsiteX1" fmla="*/ 6394290 w 6394567"/>
              <a:gd name="connsiteY1" fmla="*/ 430072 h 3479046"/>
              <a:gd name="connsiteX2" fmla="*/ 6394567 w 6394567"/>
              <a:gd name="connsiteY2" fmla="*/ 430316 h 3479046"/>
              <a:gd name="connsiteX3" fmla="*/ 6394567 w 6394567"/>
              <a:gd name="connsiteY3" fmla="*/ 3479046 h 3479046"/>
              <a:gd name="connsiteX4" fmla="*/ 0 w 6394567"/>
              <a:gd name="connsiteY4" fmla="*/ 3479046 h 3479046"/>
              <a:gd name="connsiteX5" fmla="*/ 3916974 w 6394567"/>
              <a:gd name="connsiteY5" fmla="*/ 405504 h 3479046"/>
              <a:gd name="connsiteX6" fmla="*/ 3959456 w 6394567"/>
              <a:gd name="connsiteY6" fmla="*/ 373857 h 3479046"/>
              <a:gd name="connsiteX7" fmla="*/ 5052215 w 6394567"/>
              <a:gd name="connsiteY7" fmla="*/ 1756 h 3479046"/>
              <a:gd name="connsiteX8" fmla="*/ 5171297 w 6394567"/>
              <a:gd name="connsiteY8" fmla="*/ 284 h 3479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94567" h="3479046">
                <a:moveTo>
                  <a:pt x="5171297" y="284"/>
                </a:moveTo>
                <a:cubicBezTo>
                  <a:pt x="5607674" y="7531"/>
                  <a:pt x="6039042" y="153650"/>
                  <a:pt x="6394290" y="430072"/>
                </a:cubicBezTo>
                <a:lnTo>
                  <a:pt x="6394567" y="430316"/>
                </a:lnTo>
                <a:lnTo>
                  <a:pt x="6394567" y="3479046"/>
                </a:lnTo>
                <a:lnTo>
                  <a:pt x="0" y="3479046"/>
                </a:lnTo>
                <a:lnTo>
                  <a:pt x="3916974" y="405504"/>
                </a:lnTo>
                <a:lnTo>
                  <a:pt x="3959456" y="373857"/>
                </a:lnTo>
                <a:cubicBezTo>
                  <a:pt x="4291086" y="139664"/>
                  <a:pt x="4671097" y="17528"/>
                  <a:pt x="5052215" y="1756"/>
                </a:cubicBezTo>
                <a:cubicBezTo>
                  <a:pt x="5091916" y="114"/>
                  <a:pt x="5131627" y="-375"/>
                  <a:pt x="5171297" y="284"/>
                </a:cubicBezTo>
                <a:close/>
              </a:path>
            </a:pathLst>
          </a:custGeom>
          <a:gradFill>
            <a:gsLst>
              <a:gs pos="39000">
                <a:schemeClr val="bg2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F32C74-82F4-2A29-889B-EF23CEE6AA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6801" y="1122363"/>
            <a:ext cx="6211185" cy="2305246"/>
          </a:xfr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ACADD6-278F-604C-8A38-BBBAFC6754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6802" y="3549048"/>
            <a:ext cx="5029198" cy="1956278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43946B-3F5A-C916-B62B-8D5938EA82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E3C75-BEA5-4B54-BA14-D171F99E08A4}" type="datetime1">
              <a:rPr lang="en-US" smtClean="0"/>
              <a:t>1/28/2025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86539F-2DB8-FCDA-C884-9C3CD29B8C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DAA7B3-5D3B-D493-8F6F-1FEBB8576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8940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50D2E-0561-F284-F89A-AAE3CD09A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936841"/>
            <a:ext cx="10239338" cy="95366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657C4C-16EC-2477-6332-830F53011D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69848" y="2139696"/>
            <a:ext cx="10239338" cy="367768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0940D3-6996-1C08-F1AF-87C3546579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91B0F-460E-4767-B147-427790F7EE20}" type="datetime1">
              <a:rPr lang="en-US" smtClean="0"/>
              <a:t>1/28/2025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3676C3-588F-B636-8CE0-AA2CBFBCE9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CEF8A9-EB1E-B344-A4B8-B58D06336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3023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DEF3A28-33E4-2796-AE7A-1234569F5CE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844950" y="1081177"/>
            <a:ext cx="2508849" cy="463382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D185FC-2BBB-E997-A5CD-F2C6CF6B7C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66800" y="1081177"/>
            <a:ext cx="7505700" cy="463382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314B3C-96CD-071C-C2AD-2C7E04F819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35437-0D3E-480C-ABFC-C16B7B42054A}" type="datetime1">
              <a:rPr lang="en-US" smtClean="0"/>
              <a:t>1/28/2025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AA2B04-F5E0-C5A3-C77D-6AE9A9E913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155BC2-C712-C4A4-50EC-E10D88344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4129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A4769-9A55-AF9B-4CE4-DFA07E711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E45D9E-DBB4-B890-88D5-B4C03599EC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E15260-1C0B-A965-3114-D7C40D18BD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2CC52-A682-44F4-89B6-9D54C870E82D}" type="datetime1">
              <a:rPr lang="en-US" smtClean="0"/>
              <a:t>1/28/2025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AAF4D1-0334-3F24-69B4-06C7BD7426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8BA76D-3B8B-429D-9B32-54D6A6297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4634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8D9C414-4A2F-78AF-ED60-6130D4C563B3}"/>
              </a:ext>
            </a:extLst>
          </p:cNvPr>
          <p:cNvSpPr/>
          <p:nvPr/>
        </p:nvSpPr>
        <p:spPr>
          <a:xfrm>
            <a:off x="6284115" y="3378954"/>
            <a:ext cx="5907885" cy="3479046"/>
          </a:xfrm>
          <a:custGeom>
            <a:avLst/>
            <a:gdLst>
              <a:gd name="connsiteX0" fmla="*/ 5171297 w 5907885"/>
              <a:gd name="connsiteY0" fmla="*/ 284 h 3479046"/>
              <a:gd name="connsiteX1" fmla="*/ 5813217 w 5907885"/>
              <a:gd name="connsiteY1" fmla="*/ 114238 h 3479046"/>
              <a:gd name="connsiteX2" fmla="*/ 5907885 w 5907885"/>
              <a:gd name="connsiteY2" fmla="*/ 151524 h 3479046"/>
              <a:gd name="connsiteX3" fmla="*/ 5907885 w 5907885"/>
              <a:gd name="connsiteY3" fmla="*/ 3479046 h 3479046"/>
              <a:gd name="connsiteX4" fmla="*/ 0 w 5907885"/>
              <a:gd name="connsiteY4" fmla="*/ 3479046 h 3479046"/>
              <a:gd name="connsiteX5" fmla="*/ 3916974 w 5907885"/>
              <a:gd name="connsiteY5" fmla="*/ 405504 h 3479046"/>
              <a:gd name="connsiteX6" fmla="*/ 3959456 w 5907885"/>
              <a:gd name="connsiteY6" fmla="*/ 373857 h 3479046"/>
              <a:gd name="connsiteX7" fmla="*/ 5052215 w 5907885"/>
              <a:gd name="connsiteY7" fmla="*/ 1756 h 3479046"/>
              <a:gd name="connsiteX8" fmla="*/ 5171297 w 5907885"/>
              <a:gd name="connsiteY8" fmla="*/ 284 h 3479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907885" h="3479046">
                <a:moveTo>
                  <a:pt x="5171297" y="284"/>
                </a:moveTo>
                <a:cubicBezTo>
                  <a:pt x="5389485" y="3908"/>
                  <a:pt x="5606422" y="42249"/>
                  <a:pt x="5813217" y="114238"/>
                </a:cubicBezTo>
                <a:lnTo>
                  <a:pt x="5907885" y="151524"/>
                </a:lnTo>
                <a:lnTo>
                  <a:pt x="5907885" y="3479046"/>
                </a:lnTo>
                <a:lnTo>
                  <a:pt x="0" y="3479046"/>
                </a:lnTo>
                <a:lnTo>
                  <a:pt x="3916974" y="405504"/>
                </a:lnTo>
                <a:lnTo>
                  <a:pt x="3959456" y="373857"/>
                </a:lnTo>
                <a:cubicBezTo>
                  <a:pt x="4291086" y="139664"/>
                  <a:pt x="4671097" y="17528"/>
                  <a:pt x="5052215" y="1756"/>
                </a:cubicBezTo>
                <a:cubicBezTo>
                  <a:pt x="5091916" y="114"/>
                  <a:pt x="5131627" y="-375"/>
                  <a:pt x="5171297" y="284"/>
                </a:cubicBezTo>
                <a:close/>
              </a:path>
            </a:pathLst>
          </a:custGeom>
          <a:gradFill>
            <a:gsLst>
              <a:gs pos="23000">
                <a:schemeClr val="bg2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3410AE4-7FC7-589E-B6D3-0DA7B5FC5CE3}"/>
              </a:ext>
            </a:extLst>
          </p:cNvPr>
          <p:cNvSpPr/>
          <p:nvPr/>
        </p:nvSpPr>
        <p:spPr>
          <a:xfrm flipH="1" flipV="1">
            <a:off x="0" y="0"/>
            <a:ext cx="2923855" cy="1479128"/>
          </a:xfrm>
          <a:custGeom>
            <a:avLst/>
            <a:gdLst>
              <a:gd name="connsiteX0" fmla="*/ 2923855 w 2923855"/>
              <a:gd name="connsiteY0" fmla="*/ 1479128 h 1479128"/>
              <a:gd name="connsiteX1" fmla="*/ 0 w 2923855"/>
              <a:gd name="connsiteY1" fmla="*/ 1479128 h 1479128"/>
              <a:gd name="connsiteX2" fmla="*/ 1368245 w 2923855"/>
              <a:gd name="connsiteY2" fmla="*/ 405504 h 1479128"/>
              <a:gd name="connsiteX3" fmla="*/ 1410727 w 2923855"/>
              <a:gd name="connsiteY3" fmla="*/ 373857 h 1479128"/>
              <a:gd name="connsiteX4" fmla="*/ 2503486 w 2923855"/>
              <a:gd name="connsiteY4" fmla="*/ 1756 h 1479128"/>
              <a:gd name="connsiteX5" fmla="*/ 2622568 w 2923855"/>
              <a:gd name="connsiteY5" fmla="*/ 284 h 1479128"/>
              <a:gd name="connsiteX6" fmla="*/ 2785835 w 2923855"/>
              <a:gd name="connsiteY6" fmla="*/ 9494 h 1479128"/>
              <a:gd name="connsiteX7" fmla="*/ 2923855 w 2923855"/>
              <a:gd name="connsiteY7" fmla="*/ 28352 h 1479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23855" h="1479128">
                <a:moveTo>
                  <a:pt x="2923855" y="1479128"/>
                </a:moveTo>
                <a:lnTo>
                  <a:pt x="0" y="1479128"/>
                </a:lnTo>
                <a:lnTo>
                  <a:pt x="1368245" y="405504"/>
                </a:lnTo>
                <a:lnTo>
                  <a:pt x="1410727" y="373857"/>
                </a:lnTo>
                <a:cubicBezTo>
                  <a:pt x="1742357" y="139664"/>
                  <a:pt x="2122368" y="17528"/>
                  <a:pt x="2503486" y="1756"/>
                </a:cubicBezTo>
                <a:cubicBezTo>
                  <a:pt x="2543187" y="114"/>
                  <a:pt x="2582898" y="-375"/>
                  <a:pt x="2622568" y="284"/>
                </a:cubicBezTo>
                <a:cubicBezTo>
                  <a:pt x="2677115" y="1190"/>
                  <a:pt x="2731584" y="4266"/>
                  <a:pt x="2785835" y="9494"/>
                </a:cubicBezTo>
                <a:lnTo>
                  <a:pt x="2923855" y="28352"/>
                </a:lnTo>
                <a:close/>
              </a:path>
            </a:pathLst>
          </a:custGeom>
          <a:gradFill>
            <a:gsLst>
              <a:gs pos="33000">
                <a:schemeClr val="bg2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381CBD-08D9-3C9A-7620-24F2D64048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709738"/>
            <a:ext cx="6455434" cy="2981274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D5AE2B-1716-CEEC-73F8-E81F591925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6800" y="4759252"/>
            <a:ext cx="5397260" cy="955748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CF3052-6EE8-979F-04FB-1B8DF81F29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65D07-22EC-47D2-945A-ABCE86D22E00}" type="datetime1">
              <a:rPr lang="en-US" smtClean="0"/>
              <a:t>1/28/2025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986285-161A-6869-27C2-0A159C2344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7ED64F-5DAB-238D-C34A-1DCCB1222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9757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F484D0-7460-7B08-F1EE-96EABE4021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799" y="936841"/>
            <a:ext cx="10092477" cy="95366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80B7F9-8ECB-7079-A11E-51D3903E2B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66800" y="2117341"/>
            <a:ext cx="4809482" cy="37601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E97161-CAF5-CA48-D814-7ACD43AB99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9795" y="2117341"/>
            <a:ext cx="4809482" cy="37601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3BD680-4E7A-5155-3CAE-6BD44EE8BA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36BA8-F35F-4355-85CE-326ABC9C2606}" type="datetime1">
              <a:rPr lang="en-US" smtClean="0"/>
              <a:t>1/28/2025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6A152D-EFF2-B3AA-3F25-14E113673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BD6032-FD7A-BFFD-9BE5-48EDBEFBD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1218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47F4D-4855-340E-03F3-4860885EC6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963283"/>
            <a:ext cx="10096500" cy="91600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CEB472-7426-C288-B5F6-0A1232DCED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6801" y="1879287"/>
            <a:ext cx="4739628" cy="582117"/>
          </a:xfrm>
        </p:spPr>
        <p:txBody>
          <a:bodyPr anchor="b">
            <a:noAutofit/>
          </a:bodyPr>
          <a:lstStyle>
            <a:lvl1pPr marL="0" indent="0">
              <a:buNone/>
              <a:defRPr sz="1400" b="1" cap="all" spc="25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194F9C-B6FA-97C3-F618-0CF956CB53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66801" y="2505075"/>
            <a:ext cx="4739628" cy="33896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8F5665C-7910-AFA2-350F-42C06ED5AF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00330" y="1879287"/>
            <a:ext cx="4762970" cy="582117"/>
          </a:xfrm>
        </p:spPr>
        <p:txBody>
          <a:bodyPr anchor="b">
            <a:noAutofit/>
          </a:bodyPr>
          <a:lstStyle>
            <a:lvl1pPr marL="0" indent="0">
              <a:buNone/>
              <a:defRPr sz="1400" b="1" cap="all" spc="25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D71352E-1DE0-F0CD-6F81-1D8FF59C2B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00330" y="2505075"/>
            <a:ext cx="4762970" cy="33896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D38F7E4-7D9E-4736-3269-4F0C469961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668A7-77AE-49C3-A86C-849DB3D659E5}" type="datetime1">
              <a:rPr lang="en-US" smtClean="0"/>
              <a:t>1/28/2025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18386CF-9A84-8D2A-BC47-C951DD994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980844D-FE1F-49E7-3BBD-527FB72EC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6215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EF691C-93A5-1364-00A9-A470C289F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357223"/>
            <a:ext cx="8886884" cy="1043078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6E055BD-4154-B9D1-0B5B-B1E3A06B6B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CA11C-AEE8-49A7-A7C0-593263DAB84E}" type="datetime1">
              <a:rPr lang="en-US" smtClean="0"/>
              <a:t>1/28/2025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2A9E4A-03D1-7A8B-233D-014A3248F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2CEFC4-D276-DF45-F395-F5BD2EA70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1476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12C0AD-76F4-FCE4-2717-0A9AA4351B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BDF91-C770-41B4-91E8-F7DCB1EEDD4F}" type="datetime1">
              <a:rPr lang="en-US" smtClean="0"/>
              <a:t>1/28/2025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E83BB66-3F41-7F1D-5108-B3F679A88E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AA6DA0-07AE-4BE4-B82F-7936D0E3E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6073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BFB75-C953-0BD0-4E2E-7177674262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770626"/>
            <a:ext cx="3705225" cy="1286774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E1AA52-60F3-40F2-673B-5848F4253F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075426"/>
            <a:ext cx="5980112" cy="476837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0167E8-C561-5A72-AED3-442F66DDEE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66800" y="2057400"/>
            <a:ext cx="370522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DBFED3-7CB3-1B8B-9504-13A121CAD0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9B839-15D7-42EA-8C3D-9035A607EC19}" type="datetime1">
              <a:rPr lang="en-US" smtClean="0"/>
              <a:t>1/28/2025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2456C9-19A0-4441-B1AF-B7AFBF642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8898EA-84CC-411C-0012-D31495369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345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C1E10-1458-2553-05B4-313F7E26D2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782128"/>
            <a:ext cx="3705225" cy="1275272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3C0F677-F177-6DED-1920-685B9D9FF2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143000"/>
            <a:ext cx="5980112" cy="4572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4D1CB1-2109-480E-8904-4077C94D6E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66800" y="2057400"/>
            <a:ext cx="3705225" cy="36576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B0DB38-7CB9-2140-BC21-6D2E7DD0B6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DCAE5-2027-42F7-8044-891321F1F03D}" type="datetime1">
              <a:rPr lang="en-US" smtClean="0"/>
              <a:t>1/28/2025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B448AD-3B1D-4B5E-CAB9-BB5FD2CDEB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EEF53D-CF5A-87A2-E973-3B8CCDEBA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5962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21F4A25-A386-9574-775C-E5E5F9FC3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936841"/>
            <a:ext cx="8886884" cy="9536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F7885F-2B7B-74DB-9996-E0ACEBC9DB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9848" y="2139696"/>
            <a:ext cx="8883836" cy="36776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04F519-BA47-2B81-CC1C-7E1F119EC69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477379" y="4629744"/>
            <a:ext cx="26535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85DA7665-0E23-4B41-BD5F-40457D597FB7}" type="datetime1">
              <a:rPr lang="en-US" smtClean="0"/>
              <a:t>1/28/2025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952D7B-C352-1630-4C3D-7D5983C04D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610602" y="6318446"/>
            <a:ext cx="27431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6E04F0-DF9B-480B-CC46-BAE7A81FB7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6318446"/>
            <a:ext cx="6156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 b="1">
                <a:solidFill>
                  <a:schemeClr val="tx1"/>
                </a:solidFill>
              </a:defRPr>
            </a:lvl1pPr>
          </a:lstStyle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2563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14" r:id="rId6"/>
    <p:sldLayoutId id="2147483710" r:id="rId7"/>
    <p:sldLayoutId id="2147483711" r:id="rId8"/>
    <p:sldLayoutId id="2147483712" r:id="rId9"/>
    <p:sldLayoutId id="2147483713" r:id="rId10"/>
    <p:sldLayoutId id="2147483715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28600" algn="l" defTabSz="914400" rtl="0" eaLnBrk="1" latinLnBrk="0" hangingPunct="1">
        <a:lnSpc>
          <a:spcPct val="120000"/>
        </a:lnSpc>
        <a:spcBef>
          <a:spcPts val="500"/>
        </a:spcBef>
        <a:buFont typeface="Neue Haas Grotesk Text Pro" panose="020B050402020202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7724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Neue Haas Grotesk Text Pro" panose="020B0504020202020204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microsoft.com/office/2007/relationships/hdphoto" Target="../media/hdphoto1.wdp"/><Relationship Id="rId7" Type="http://schemas.openxmlformats.org/officeDocument/2006/relationships/diagramQuickStyle" Target="../diagrams/quickStyle2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10" Type="http://schemas.openxmlformats.org/officeDocument/2006/relationships/hyperlink" Target="https://www.oecdregionalwellbeing.org/assets/downloads/OECD-Regional-Well-Being-Data-File.xlsx" TargetMode="External"/><Relationship Id="rId4" Type="http://schemas.openxmlformats.org/officeDocument/2006/relationships/image" Target="../media/image3.png"/><Relationship Id="rId9" Type="http://schemas.microsoft.com/office/2007/relationships/diagramDrawing" Target="../diagrams/drawing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5.xml"/><Relationship Id="rId3" Type="http://schemas.openxmlformats.org/officeDocument/2006/relationships/diagramLayout" Target="../diagrams/layout4.xml"/><Relationship Id="rId7" Type="http://schemas.openxmlformats.org/officeDocument/2006/relationships/diagramData" Target="../diagrams/data5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11" Type="http://schemas.microsoft.com/office/2007/relationships/diagramDrawing" Target="../diagrams/drawing5.xml"/><Relationship Id="rId5" Type="http://schemas.openxmlformats.org/officeDocument/2006/relationships/diagramColors" Target="../diagrams/colors4.xml"/><Relationship Id="rId10" Type="http://schemas.openxmlformats.org/officeDocument/2006/relationships/diagramColors" Target="../diagrams/colors5.xml"/><Relationship Id="rId4" Type="http://schemas.openxmlformats.org/officeDocument/2006/relationships/diagramQuickStyle" Target="../diagrams/quickStyle4.xml"/><Relationship Id="rId9" Type="http://schemas.openxmlformats.org/officeDocument/2006/relationships/diagramQuickStyle" Target="../diagrams/quickStyle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C2329425-0083-BCD7-C8F1-24F1F98B7F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" name="Picture 40" descr="A person holding a globe">
            <a:extLst>
              <a:ext uri="{FF2B5EF4-FFF2-40B4-BE49-F238E27FC236}">
                <a16:creationId xmlns:a16="http://schemas.microsoft.com/office/drawing/2014/main" id="{5A72949C-D579-AF2C-B9C4-7966B1081CA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5462"/>
          <a:stretch/>
        </p:blipFill>
        <p:spPr>
          <a:xfrm>
            <a:off x="20" y="10"/>
            <a:ext cx="12191980" cy="6857991"/>
          </a:xfrm>
          <a:prstGeom prst="rect">
            <a:avLst/>
          </a:prstGeom>
        </p:spPr>
      </p:pic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5FFCE8CD-3FA1-5CD3-0A5E-DF1AE2370C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-60000" flipH="1">
            <a:off x="283012" y="490590"/>
            <a:ext cx="11953381" cy="6475203"/>
          </a:xfrm>
          <a:custGeom>
            <a:avLst/>
            <a:gdLst>
              <a:gd name="connsiteX0" fmla="*/ 2195972 w 11953381"/>
              <a:gd name="connsiteY0" fmla="*/ 2336 h 6475203"/>
              <a:gd name="connsiteX1" fmla="*/ 6451 w 11953381"/>
              <a:gd name="connsiteY1" fmla="*/ 741155 h 6475203"/>
              <a:gd name="connsiteX2" fmla="*/ 0 w 11953381"/>
              <a:gd name="connsiteY2" fmla="*/ 746044 h 6475203"/>
              <a:gd name="connsiteX3" fmla="*/ 100003 w 11953381"/>
              <a:gd name="connsiteY3" fmla="*/ 6475203 h 6475203"/>
              <a:gd name="connsiteX4" fmla="*/ 11953381 w 11953381"/>
              <a:gd name="connsiteY4" fmla="*/ 6268302 h 6475203"/>
              <a:gd name="connsiteX5" fmla="*/ 4666255 w 11953381"/>
              <a:gd name="connsiteY5" fmla="*/ 753030 h 6475203"/>
              <a:gd name="connsiteX6" fmla="*/ 4581978 w 11953381"/>
              <a:gd name="connsiteY6" fmla="*/ 692507 h 6475203"/>
              <a:gd name="connsiteX7" fmla="*/ 2429229 w 11953381"/>
              <a:gd name="connsiteY7" fmla="*/ 1150 h 6475203"/>
              <a:gd name="connsiteX8" fmla="*/ 2195972 w 11953381"/>
              <a:gd name="connsiteY8" fmla="*/ 2336 h 6475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953381" h="6475203">
                <a:moveTo>
                  <a:pt x="2195972" y="2336"/>
                </a:moveTo>
                <a:cubicBezTo>
                  <a:pt x="1419299" y="28801"/>
                  <a:pt x="654656" y="279884"/>
                  <a:pt x="6451" y="741155"/>
                </a:cubicBezTo>
                <a:lnTo>
                  <a:pt x="0" y="746044"/>
                </a:lnTo>
                <a:lnTo>
                  <a:pt x="100003" y="6475203"/>
                </a:lnTo>
                <a:lnTo>
                  <a:pt x="11953381" y="6268302"/>
                </a:lnTo>
                <a:lnTo>
                  <a:pt x="4666255" y="753030"/>
                </a:lnTo>
                <a:lnTo>
                  <a:pt x="4581978" y="692507"/>
                </a:lnTo>
                <a:cubicBezTo>
                  <a:pt x="3924516" y="245206"/>
                  <a:pt x="3176141" y="19009"/>
                  <a:pt x="2429229" y="1150"/>
                </a:cubicBezTo>
                <a:cubicBezTo>
                  <a:pt x="2351426" y="-711"/>
                  <a:pt x="2273638" y="-310"/>
                  <a:pt x="2195972" y="2336"/>
                </a:cubicBezTo>
                <a:close/>
              </a:path>
            </a:pathLst>
          </a:custGeom>
          <a:gradFill>
            <a:gsLst>
              <a:gs pos="32000">
                <a:schemeClr val="bg2">
                  <a:alpha val="80000"/>
                </a:schemeClr>
              </a:gs>
              <a:gs pos="100000">
                <a:schemeClr val="accent1">
                  <a:lumMod val="60000"/>
                  <a:lumOff val="40000"/>
                  <a:alpha val="5700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1A8D8B-B1E9-897B-D5DA-AAC19B1A7D7D}"/>
              </a:ext>
            </a:extLst>
          </p:cNvPr>
          <p:cNvSpPr txBox="1"/>
          <p:nvPr/>
        </p:nvSpPr>
        <p:spPr>
          <a:xfrm>
            <a:off x="8470074" y="4145518"/>
            <a:ext cx="37219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Regional Well-Being In Different Countries Over The World</a:t>
            </a:r>
            <a:endParaRPr lang="en-IN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53490ED-611F-033E-C006-6D34916EE3EB}"/>
              </a:ext>
            </a:extLst>
          </p:cNvPr>
          <p:cNvSpPr txBox="1"/>
          <p:nvPr/>
        </p:nvSpPr>
        <p:spPr>
          <a:xfrm>
            <a:off x="4843921" y="6199833"/>
            <a:ext cx="72523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Maged Kharshom, Franco Bonifacini, Precious Prince, Akash Mittal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982784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D77E74AB-12E7-DEE4-8DA3-422CBE1339F2}"/>
              </a:ext>
            </a:extLst>
          </p:cNvPr>
          <p:cNvGrpSpPr/>
          <p:nvPr/>
        </p:nvGrpSpPr>
        <p:grpSpPr>
          <a:xfrm>
            <a:off x="231111" y="119883"/>
            <a:ext cx="11887201" cy="522515"/>
            <a:chOff x="2162317" y="356696"/>
            <a:chExt cx="4495192" cy="2718691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C8D4D1AC-AA3B-697D-34BA-6073EA9A308A}"/>
                </a:ext>
              </a:extLst>
            </p:cNvPr>
            <p:cNvSpPr/>
            <p:nvPr/>
          </p:nvSpPr>
          <p:spPr>
            <a:xfrm>
              <a:off x="2162317" y="356696"/>
              <a:ext cx="4495192" cy="2718691"/>
            </a:xfrm>
            <a:prstGeom prst="roundRect">
              <a:avLst/>
            </a:prstGeom>
            <a:solidFill>
              <a:srgbClr val="139993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IN" dirty="0"/>
            </a:p>
          </p:txBody>
        </p:sp>
        <p:sp>
          <p:nvSpPr>
            <p:cNvPr id="9" name="Rectangle: Rounded Corners 4">
              <a:extLst>
                <a:ext uri="{FF2B5EF4-FFF2-40B4-BE49-F238E27FC236}">
                  <a16:creationId xmlns:a16="http://schemas.microsoft.com/office/drawing/2014/main" id="{C98B27EA-26A1-384E-17FA-C1DBB79BF834}"/>
                </a:ext>
              </a:extLst>
            </p:cNvPr>
            <p:cNvSpPr txBox="1"/>
            <p:nvPr/>
          </p:nvSpPr>
          <p:spPr>
            <a:xfrm>
              <a:off x="2295033" y="489412"/>
              <a:ext cx="4229760" cy="2369714"/>
            </a:xfrm>
            <a:prstGeom prst="rect">
              <a:avLst/>
            </a:prstGeom>
            <a:solidFill>
              <a:srgbClr val="139993"/>
            </a:solidFill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b="1" kern="1200" dirty="0">
                  <a:latin typeface="Arial" panose="020B0604020202020204" pitchFamily="34" charset="0"/>
                  <a:cs typeface="Arial" panose="020B0604020202020204" pitchFamily="34" charset="0"/>
                </a:rPr>
                <a:t>Model Based </a:t>
              </a:r>
              <a:r>
                <a:rPr lang="en-US" sz="2000" b="1" dirty="0">
                  <a:latin typeface="Arial" panose="020B0604020202020204" pitchFamily="34" charset="0"/>
                  <a:cs typeface="Arial" panose="020B0604020202020204" pitchFamily="34" charset="0"/>
                </a:rPr>
                <a:t>Clustering - Overview (1/3)</a:t>
              </a:r>
              <a:endParaRPr lang="en-IN" sz="2000" kern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A57928B6-536E-7D79-F5FD-BDDD38F0DBB5}"/>
              </a:ext>
            </a:extLst>
          </p:cNvPr>
          <p:cNvSpPr txBox="1"/>
          <p:nvPr/>
        </p:nvSpPr>
        <p:spPr>
          <a:xfrm>
            <a:off x="166445" y="4403112"/>
            <a:ext cx="5165628" cy="1600438"/>
          </a:xfrm>
          <a:prstGeom prst="rect">
            <a:avLst/>
          </a:prstGeom>
          <a:noFill/>
          <a:ln>
            <a:solidFill>
              <a:srgbClr val="139993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Implementing the Model Based Clustering with </a:t>
            </a:r>
            <a:r>
              <a:rPr lang="en-US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upto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 5 clusters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, and choosing 4 as the best clusters based on BIC.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BIC for 4 clusters is -4589.206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Optimal Model -&gt; </a:t>
            </a:r>
            <a:r>
              <a:rPr lang="en-IN" sz="1400" dirty="0" err="1">
                <a:latin typeface="Arial" panose="020B0604020202020204" pitchFamily="34" charset="0"/>
                <a:cs typeface="Arial" panose="020B0604020202020204" pitchFamily="34" charset="0"/>
              </a:rPr>
              <a:t>Mclust</a:t>
            </a:r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 VEV (Ellipsoidal, Equal Shape)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6B29B715-13BA-FC47-6E51-7857486C8E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777" y="1096527"/>
            <a:ext cx="5036296" cy="2852456"/>
          </a:xfrm>
          <a:prstGeom prst="rect">
            <a:avLst/>
          </a:prstGeom>
        </p:spPr>
      </p:pic>
      <p:pic>
        <p:nvPicPr>
          <p:cNvPr id="6" name="Picture 5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CEFE27A7-B806-1F84-2AD7-F05224BEB6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9650" y="667905"/>
            <a:ext cx="5708662" cy="3029754"/>
          </a:xfrm>
          <a:prstGeom prst="rect">
            <a:avLst/>
          </a:prstGeom>
        </p:spPr>
      </p:pic>
      <p:pic>
        <p:nvPicPr>
          <p:cNvPr id="12" name="Picture 11" descr="A grid of colorful dots&#10;&#10;Description automatically generated with medium confidence">
            <a:extLst>
              <a:ext uri="{FF2B5EF4-FFF2-40B4-BE49-F238E27FC236}">
                <a16:creationId xmlns:a16="http://schemas.microsoft.com/office/drawing/2014/main" id="{64BB59CC-5ACB-C630-CB93-15EEE21DD2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0490" y="3697659"/>
            <a:ext cx="5731510" cy="2988310"/>
          </a:xfrm>
          <a:prstGeom prst="rect">
            <a:avLst/>
          </a:prstGeom>
        </p:spPr>
      </p:pic>
      <p:sp>
        <p:nvSpPr>
          <p:cNvPr id="2" name="Slide Number Placeholder 2">
            <a:extLst>
              <a:ext uri="{FF2B5EF4-FFF2-40B4-BE49-F238E27FC236}">
                <a16:creationId xmlns:a16="http://schemas.microsoft.com/office/drawing/2014/main" id="{1705D838-7C54-BAB3-7FA0-1CF2653E6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59507" y="6514923"/>
            <a:ext cx="615696" cy="365125"/>
          </a:xfrm>
        </p:spPr>
        <p:txBody>
          <a:bodyPr/>
          <a:lstStyle/>
          <a:p>
            <a:fld id="{5A33CB2A-1702-4C1D-9CC4-8D472D39F19E}" type="slidenum">
              <a:rPr lang="en-US" smtClean="0"/>
              <a:t>10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AAC9C0-5F56-BEAC-8FE1-095E6B9A698F}"/>
              </a:ext>
            </a:extLst>
          </p:cNvPr>
          <p:cNvSpPr txBox="1"/>
          <p:nvPr/>
        </p:nvSpPr>
        <p:spPr>
          <a:xfrm>
            <a:off x="6566130" y="3412491"/>
            <a:ext cx="1110811" cy="307777"/>
          </a:xfrm>
          <a:prstGeom prst="rect">
            <a:avLst/>
          </a:prstGeom>
          <a:noFill/>
          <a:ln>
            <a:solidFill>
              <a:srgbClr val="139993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Clustering</a:t>
            </a:r>
            <a:endParaRPr lang="en-IN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04059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A57928B6-536E-7D79-F5FD-BDDD38F0DBB5}"/>
              </a:ext>
            </a:extLst>
          </p:cNvPr>
          <p:cNvSpPr txBox="1"/>
          <p:nvPr/>
        </p:nvSpPr>
        <p:spPr>
          <a:xfrm>
            <a:off x="779169" y="4657269"/>
            <a:ext cx="4221043" cy="646331"/>
          </a:xfrm>
          <a:prstGeom prst="rect">
            <a:avLst/>
          </a:prstGeom>
          <a:noFill/>
          <a:ln>
            <a:solidFill>
              <a:srgbClr val="13999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Plot showing separated clusters in high dimension by t-SNE</a:t>
            </a:r>
          </a:p>
          <a:p>
            <a:pPr algn="ctr"/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Cluster 2: Looks more dispersed than others.</a:t>
            </a:r>
            <a:endParaRPr lang="en-IN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FA66C4B-7E85-61F8-9A93-8439E9A3C3DB}"/>
              </a:ext>
            </a:extLst>
          </p:cNvPr>
          <p:cNvGrpSpPr/>
          <p:nvPr/>
        </p:nvGrpSpPr>
        <p:grpSpPr>
          <a:xfrm>
            <a:off x="231111" y="119883"/>
            <a:ext cx="11887201" cy="522515"/>
            <a:chOff x="2162317" y="356696"/>
            <a:chExt cx="4495192" cy="2718691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5B0D6CFB-D47F-21F8-4233-D1693CDF6AF0}"/>
                </a:ext>
              </a:extLst>
            </p:cNvPr>
            <p:cNvSpPr/>
            <p:nvPr/>
          </p:nvSpPr>
          <p:spPr>
            <a:xfrm>
              <a:off x="2162317" y="356696"/>
              <a:ext cx="4495192" cy="2718691"/>
            </a:xfrm>
            <a:prstGeom prst="roundRect">
              <a:avLst/>
            </a:prstGeom>
            <a:solidFill>
              <a:srgbClr val="139993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IN" dirty="0"/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1F6E13F6-776C-3DB2-727E-8BA3C47DB182}"/>
                </a:ext>
              </a:extLst>
            </p:cNvPr>
            <p:cNvSpPr txBox="1"/>
            <p:nvPr/>
          </p:nvSpPr>
          <p:spPr>
            <a:xfrm>
              <a:off x="2295033" y="489412"/>
              <a:ext cx="4229760" cy="2369714"/>
            </a:xfrm>
            <a:prstGeom prst="rect">
              <a:avLst/>
            </a:prstGeom>
            <a:solidFill>
              <a:srgbClr val="139993"/>
            </a:solidFill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b="1" kern="1200" dirty="0">
                  <a:latin typeface="Arial" panose="020B0604020202020204" pitchFamily="34" charset="0"/>
                  <a:cs typeface="Arial" panose="020B0604020202020204" pitchFamily="34" charset="0"/>
                </a:rPr>
                <a:t>Model Based </a:t>
              </a:r>
              <a:r>
                <a:rPr lang="en-US" sz="2000" b="1" dirty="0">
                  <a:latin typeface="Arial" panose="020B0604020202020204" pitchFamily="34" charset="0"/>
                  <a:cs typeface="Arial" panose="020B0604020202020204" pitchFamily="34" charset="0"/>
                </a:rPr>
                <a:t>Clustering – Cluster Analysis (2/3)</a:t>
              </a:r>
              <a:endParaRPr lang="en-IN" sz="2000" kern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13" name="Picture 12" descr="A graph with colored dots&#10;&#10;Description automatically generated">
            <a:extLst>
              <a:ext uri="{FF2B5EF4-FFF2-40B4-BE49-F238E27FC236}">
                <a16:creationId xmlns:a16="http://schemas.microsoft.com/office/drawing/2014/main" id="{5D6D6FC5-B324-14AF-151D-B97C808B35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652" y="1418221"/>
            <a:ext cx="4832079" cy="3015884"/>
          </a:xfrm>
          <a:prstGeom prst="rect">
            <a:avLst/>
          </a:prstGeom>
        </p:spPr>
      </p:pic>
      <p:pic>
        <p:nvPicPr>
          <p:cNvPr id="14" name="Picture 13" descr="A graph with different colored rectangles&#10;&#10;Description automatically generated">
            <a:extLst>
              <a:ext uri="{FF2B5EF4-FFF2-40B4-BE49-F238E27FC236}">
                <a16:creationId xmlns:a16="http://schemas.microsoft.com/office/drawing/2014/main" id="{26DC65C9-230D-34E2-CB01-9F1F169DB4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8173" y="1122286"/>
            <a:ext cx="6530139" cy="342517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05736E3-788E-8547-5B1C-87CA3DFEEF17}"/>
              </a:ext>
            </a:extLst>
          </p:cNvPr>
          <p:cNvSpPr txBox="1"/>
          <p:nvPr/>
        </p:nvSpPr>
        <p:spPr>
          <a:xfrm>
            <a:off x="6742720" y="4662151"/>
            <a:ext cx="4221043" cy="830997"/>
          </a:xfrm>
          <a:prstGeom prst="rect">
            <a:avLst/>
          </a:prstGeom>
          <a:noFill/>
          <a:ln>
            <a:solidFill>
              <a:srgbClr val="13999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On Average Distribution of Features among the 4 Clusters</a:t>
            </a:r>
          </a:p>
          <a:p>
            <a:pPr algn="ctr"/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Cluster 1 : All features with above average values</a:t>
            </a:r>
          </a:p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Cluster 3 : All features with below average values</a:t>
            </a:r>
            <a:endParaRPr lang="en-IN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36511F17-0682-294E-B740-2963C36BF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800" y="6318446"/>
            <a:ext cx="615696" cy="365125"/>
          </a:xfrm>
        </p:spPr>
        <p:txBody>
          <a:bodyPr/>
          <a:lstStyle/>
          <a:p>
            <a:fld id="{5A33CB2A-1702-4C1D-9CC4-8D472D39F19E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90474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A57928B6-536E-7D79-F5FD-BDDD38F0DBB5}"/>
              </a:ext>
            </a:extLst>
          </p:cNvPr>
          <p:cNvSpPr txBox="1"/>
          <p:nvPr/>
        </p:nvSpPr>
        <p:spPr>
          <a:xfrm>
            <a:off x="1188571" y="4627120"/>
            <a:ext cx="4221043" cy="646331"/>
          </a:xfrm>
          <a:prstGeom prst="rect">
            <a:avLst/>
          </a:prstGeom>
          <a:noFill/>
          <a:ln>
            <a:solidFill>
              <a:srgbClr val="13999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Density Distribution among the four clusters</a:t>
            </a:r>
          </a:p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Cluster 2 &amp; 3 : Have Significant Overlap</a:t>
            </a:r>
          </a:p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Cluster 1 and 4 : Have Significant Overlap</a:t>
            </a:r>
            <a:endParaRPr lang="en-IN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FA66C4B-7E85-61F8-9A93-8439E9A3C3DB}"/>
              </a:ext>
            </a:extLst>
          </p:cNvPr>
          <p:cNvGrpSpPr/>
          <p:nvPr/>
        </p:nvGrpSpPr>
        <p:grpSpPr>
          <a:xfrm>
            <a:off x="231111" y="119883"/>
            <a:ext cx="11887201" cy="522515"/>
            <a:chOff x="2162317" y="356696"/>
            <a:chExt cx="4495192" cy="2718691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5B0D6CFB-D47F-21F8-4233-D1693CDF6AF0}"/>
                </a:ext>
              </a:extLst>
            </p:cNvPr>
            <p:cNvSpPr/>
            <p:nvPr/>
          </p:nvSpPr>
          <p:spPr>
            <a:xfrm>
              <a:off x="2162317" y="356696"/>
              <a:ext cx="4495192" cy="2718691"/>
            </a:xfrm>
            <a:prstGeom prst="roundRect">
              <a:avLst/>
            </a:prstGeom>
            <a:solidFill>
              <a:srgbClr val="139993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IN" dirty="0"/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1F6E13F6-776C-3DB2-727E-8BA3C47DB182}"/>
                </a:ext>
              </a:extLst>
            </p:cNvPr>
            <p:cNvSpPr txBox="1"/>
            <p:nvPr/>
          </p:nvSpPr>
          <p:spPr>
            <a:xfrm>
              <a:off x="2295033" y="489412"/>
              <a:ext cx="4229760" cy="2369714"/>
            </a:xfrm>
            <a:prstGeom prst="rect">
              <a:avLst/>
            </a:prstGeom>
            <a:solidFill>
              <a:srgbClr val="139993"/>
            </a:solidFill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b="1" kern="1200" dirty="0">
                  <a:latin typeface="Arial" panose="020B0604020202020204" pitchFamily="34" charset="0"/>
                  <a:cs typeface="Arial" panose="020B0604020202020204" pitchFamily="34" charset="0"/>
                </a:rPr>
                <a:t>Model Based </a:t>
              </a:r>
              <a:r>
                <a:rPr lang="en-US" sz="2000" b="1" dirty="0">
                  <a:latin typeface="Arial" panose="020B0604020202020204" pitchFamily="34" charset="0"/>
                  <a:cs typeface="Arial" panose="020B0604020202020204" pitchFamily="34" charset="0"/>
                </a:rPr>
                <a:t>Clustering – Cluster Analysis (3/3)</a:t>
              </a:r>
              <a:endParaRPr lang="en-IN" sz="2000" kern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305736E3-788E-8547-5B1C-87CA3DFEEF17}"/>
              </a:ext>
            </a:extLst>
          </p:cNvPr>
          <p:cNvSpPr txBox="1"/>
          <p:nvPr/>
        </p:nvSpPr>
        <p:spPr>
          <a:xfrm>
            <a:off x="6448739" y="4623230"/>
            <a:ext cx="4221043" cy="1015663"/>
          </a:xfrm>
          <a:prstGeom prst="rect">
            <a:avLst/>
          </a:prstGeom>
          <a:noFill/>
          <a:ln>
            <a:solidFill>
              <a:srgbClr val="13999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On Average Distribution of Features among the 4 Clusters</a:t>
            </a:r>
          </a:p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Cluster 1 : Significant contribution towards higher Scores*</a:t>
            </a:r>
          </a:p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Cluster 2 : Very Low to above average scores*</a:t>
            </a:r>
          </a:p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Cluster 3 : Very Low to Above Average*</a:t>
            </a:r>
          </a:p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Cluster 4 :  Above Average Scores*</a:t>
            </a:r>
            <a:endParaRPr lang="en-IN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C1486321-9A82-F45A-FFBF-A732E61883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543" y="1236157"/>
            <a:ext cx="4769101" cy="3255074"/>
          </a:xfrm>
          <a:prstGeom prst="rect">
            <a:avLst/>
          </a:prstGeom>
        </p:spPr>
      </p:pic>
      <p:pic>
        <p:nvPicPr>
          <p:cNvPr id="6" name="Picture 5" descr="A graph of different colored bars&#10;&#10;Description automatically generated">
            <a:extLst>
              <a:ext uri="{FF2B5EF4-FFF2-40B4-BE49-F238E27FC236}">
                <a16:creationId xmlns:a16="http://schemas.microsoft.com/office/drawing/2014/main" id="{E9974FB9-2AC6-53C2-94FB-A45FAB0C7F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4711" y="1232267"/>
            <a:ext cx="4769101" cy="3258964"/>
          </a:xfrm>
          <a:prstGeom prst="rect">
            <a:avLst/>
          </a:prstGeom>
        </p:spPr>
      </p:pic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900EEC01-3FA4-91A0-3464-95368DC948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800" y="6318446"/>
            <a:ext cx="615696" cy="365125"/>
          </a:xfrm>
        </p:spPr>
        <p:txBody>
          <a:bodyPr/>
          <a:lstStyle/>
          <a:p>
            <a:fld id="{5A33CB2A-1702-4C1D-9CC4-8D472D39F19E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1546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D77E74AB-12E7-DEE4-8DA3-422CBE1339F2}"/>
              </a:ext>
            </a:extLst>
          </p:cNvPr>
          <p:cNvGrpSpPr/>
          <p:nvPr/>
        </p:nvGrpSpPr>
        <p:grpSpPr>
          <a:xfrm>
            <a:off x="130627" y="84260"/>
            <a:ext cx="11806815" cy="462223"/>
            <a:chOff x="2162317" y="356696"/>
            <a:chExt cx="4495192" cy="2718691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C8D4D1AC-AA3B-697D-34BA-6073EA9A308A}"/>
                </a:ext>
              </a:extLst>
            </p:cNvPr>
            <p:cNvSpPr/>
            <p:nvPr/>
          </p:nvSpPr>
          <p:spPr>
            <a:xfrm>
              <a:off x="2162317" y="356696"/>
              <a:ext cx="4495192" cy="2718691"/>
            </a:xfrm>
            <a:prstGeom prst="roundRect">
              <a:avLst/>
            </a:prstGeom>
            <a:solidFill>
              <a:srgbClr val="139993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IN" dirty="0"/>
            </a:p>
          </p:txBody>
        </p:sp>
        <p:sp>
          <p:nvSpPr>
            <p:cNvPr id="9" name="Rectangle: Rounded Corners 4">
              <a:extLst>
                <a:ext uri="{FF2B5EF4-FFF2-40B4-BE49-F238E27FC236}">
                  <a16:creationId xmlns:a16="http://schemas.microsoft.com/office/drawing/2014/main" id="{C98B27EA-26A1-384E-17FA-C1DBB79BF834}"/>
                </a:ext>
              </a:extLst>
            </p:cNvPr>
            <p:cNvSpPr txBox="1"/>
            <p:nvPr/>
          </p:nvSpPr>
          <p:spPr>
            <a:xfrm>
              <a:off x="2295033" y="489412"/>
              <a:ext cx="4229760" cy="2369714"/>
            </a:xfrm>
            <a:prstGeom prst="rect">
              <a:avLst/>
            </a:prstGeom>
            <a:solidFill>
              <a:srgbClr val="139993"/>
            </a:solidFill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Comparison with K-Means and K-Medoids</a:t>
              </a:r>
              <a:endParaRPr lang="en-IN" sz="1600" kern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3" name="Picture 2" descr="A graph of different colored dots&#10;&#10;Description automatically generated">
            <a:extLst>
              <a:ext uri="{FF2B5EF4-FFF2-40B4-BE49-F238E27FC236}">
                <a16:creationId xmlns:a16="http://schemas.microsoft.com/office/drawing/2014/main" id="{DBE131C0-60C0-FBDB-F359-A80CA9277D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627" y="783814"/>
            <a:ext cx="5748976" cy="3657558"/>
          </a:xfrm>
          <a:prstGeom prst="rect">
            <a:avLst/>
          </a:prstGeom>
        </p:spPr>
      </p:pic>
      <p:pic>
        <p:nvPicPr>
          <p:cNvPr id="13" name="Picture 12" descr="A graph of multiple colored dots&#10;&#10;Description automatically generated with medium confidence">
            <a:extLst>
              <a:ext uri="{FF2B5EF4-FFF2-40B4-BE49-F238E27FC236}">
                <a16:creationId xmlns:a16="http://schemas.microsoft.com/office/drawing/2014/main" id="{7F8AC940-ABA6-3B32-2BFD-84C56BF8E7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7605" y="783814"/>
            <a:ext cx="5899837" cy="3657558"/>
          </a:xfrm>
          <a:prstGeom prst="rect">
            <a:avLst/>
          </a:prstGeom>
        </p:spPr>
      </p:pic>
      <p:pic>
        <p:nvPicPr>
          <p:cNvPr id="14" name="Picture 13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841D0306-70E1-9906-F51D-D806B0155B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304" y="5707793"/>
            <a:ext cx="5086985" cy="628650"/>
          </a:xfrm>
          <a:prstGeom prst="rect">
            <a:avLst/>
          </a:prstGeom>
          <a:ln>
            <a:solidFill>
              <a:srgbClr val="139993"/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8456A82-0604-7E60-0E62-DCCBA35E8C1E}"/>
              </a:ext>
            </a:extLst>
          </p:cNvPr>
          <p:cNvSpPr txBox="1"/>
          <p:nvPr/>
        </p:nvSpPr>
        <p:spPr>
          <a:xfrm>
            <a:off x="241160" y="4603496"/>
            <a:ext cx="11525460" cy="461665"/>
          </a:xfrm>
          <a:prstGeom prst="rect">
            <a:avLst/>
          </a:prstGeom>
          <a:noFill/>
          <a:ln>
            <a:solidFill>
              <a:srgbClr val="139993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From the Above Scatter Plots, we can clearly see that K-Means is more in line with the clusters with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MClust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. However, K-Medoids has quite a variation in clusters than that of K-Means and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MClust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IN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4915D4-EDC1-BD8A-0C1E-7C6E534578A8}"/>
              </a:ext>
            </a:extLst>
          </p:cNvPr>
          <p:cNvSpPr txBox="1"/>
          <p:nvPr/>
        </p:nvSpPr>
        <p:spPr>
          <a:xfrm>
            <a:off x="241160" y="5227285"/>
            <a:ext cx="2502040" cy="307777"/>
          </a:xfrm>
          <a:prstGeom prst="rect">
            <a:avLst/>
          </a:prstGeom>
          <a:solidFill>
            <a:srgbClr val="139993"/>
          </a:solidFill>
          <a:ln>
            <a:solidFill>
              <a:srgbClr val="139993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Rand Index Comparison</a:t>
            </a:r>
            <a:endParaRPr lang="en-IN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7D7CB6E-5593-59D9-3BCA-E42DB73C424C}"/>
              </a:ext>
            </a:extLst>
          </p:cNvPr>
          <p:cNvCxnSpPr>
            <a:cxnSpLocks/>
          </p:cNvCxnSpPr>
          <p:nvPr/>
        </p:nvCxnSpPr>
        <p:spPr>
          <a:xfrm>
            <a:off x="3336053" y="6102502"/>
            <a:ext cx="1467059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2">
            <a:extLst>
              <a:ext uri="{FF2B5EF4-FFF2-40B4-BE49-F238E27FC236}">
                <a16:creationId xmlns:a16="http://schemas.microsoft.com/office/drawing/2014/main" id="{CD46B0E9-DCF1-11C5-616C-02103ABE02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800" y="6318446"/>
            <a:ext cx="615696" cy="365125"/>
          </a:xfrm>
        </p:spPr>
        <p:txBody>
          <a:bodyPr/>
          <a:lstStyle/>
          <a:p>
            <a:fld id="{5A33CB2A-1702-4C1D-9CC4-8D472D39F19E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71058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3C6CB0B-9ED4-5F35-F716-4DD9963A2B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2270" y="796054"/>
            <a:ext cx="8427460" cy="5265892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DBE6D0C5-676D-F038-FF96-C18F2CA41B3B}"/>
              </a:ext>
            </a:extLst>
          </p:cNvPr>
          <p:cNvGrpSpPr/>
          <p:nvPr/>
        </p:nvGrpSpPr>
        <p:grpSpPr>
          <a:xfrm>
            <a:off x="90433" y="128327"/>
            <a:ext cx="11937443" cy="462223"/>
            <a:chOff x="2162317" y="356696"/>
            <a:chExt cx="4495192" cy="2718691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33502A13-E3CD-3BF9-95FD-FF6CBBAD06A4}"/>
                </a:ext>
              </a:extLst>
            </p:cNvPr>
            <p:cNvSpPr/>
            <p:nvPr/>
          </p:nvSpPr>
          <p:spPr>
            <a:xfrm>
              <a:off x="2162317" y="356696"/>
              <a:ext cx="4495192" cy="2718691"/>
            </a:xfrm>
            <a:prstGeom prst="roundRect">
              <a:avLst/>
            </a:prstGeom>
            <a:solidFill>
              <a:srgbClr val="139993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IN" dirty="0"/>
            </a:p>
          </p:txBody>
        </p:sp>
        <p:sp>
          <p:nvSpPr>
            <p:cNvPr id="6" name="Rectangle: Rounded Corners 4">
              <a:extLst>
                <a:ext uri="{FF2B5EF4-FFF2-40B4-BE49-F238E27FC236}">
                  <a16:creationId xmlns:a16="http://schemas.microsoft.com/office/drawing/2014/main" id="{9CCB958C-F39B-E398-BC48-F2ED01870270}"/>
                </a:ext>
              </a:extLst>
            </p:cNvPr>
            <p:cNvSpPr txBox="1"/>
            <p:nvPr/>
          </p:nvSpPr>
          <p:spPr>
            <a:xfrm>
              <a:off x="2295033" y="489412"/>
              <a:ext cx="4229760" cy="2369714"/>
            </a:xfrm>
            <a:prstGeom prst="rect">
              <a:avLst/>
            </a:prstGeom>
            <a:solidFill>
              <a:srgbClr val="139993"/>
            </a:solidFill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Cluster Comparison for </a:t>
              </a:r>
              <a:r>
                <a:rPr lang="en-US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MClust</a:t>
              </a:r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 with Simple Metric Division of Life Satisfaction Scores</a:t>
              </a:r>
              <a:endParaRPr lang="en-IN" kern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" name="Slide Number Placeholder 2">
            <a:extLst>
              <a:ext uri="{FF2B5EF4-FFF2-40B4-BE49-F238E27FC236}">
                <a16:creationId xmlns:a16="http://schemas.microsoft.com/office/drawing/2014/main" id="{09CAF25D-A3CA-00D6-ED74-D69920685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800" y="6318446"/>
            <a:ext cx="615696" cy="365125"/>
          </a:xfrm>
        </p:spPr>
        <p:txBody>
          <a:bodyPr/>
          <a:lstStyle/>
          <a:p>
            <a:fld id="{5A33CB2A-1702-4C1D-9CC4-8D472D39F19E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52128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B989A96-C0E0-F3A3-F95E-1AFE4B5725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34" y="1075932"/>
            <a:ext cx="6193454" cy="38465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27B2EA4-78F1-1368-C857-FC619CDAEB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8127" y="1549400"/>
            <a:ext cx="5364481" cy="3373072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B503E234-3D1D-5997-A93E-76A039A79A81}"/>
              </a:ext>
            </a:extLst>
          </p:cNvPr>
          <p:cNvGrpSpPr/>
          <p:nvPr/>
        </p:nvGrpSpPr>
        <p:grpSpPr>
          <a:xfrm>
            <a:off x="130627" y="84260"/>
            <a:ext cx="11806815" cy="462223"/>
            <a:chOff x="2162317" y="356696"/>
            <a:chExt cx="4495192" cy="2718691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41075021-4C35-7F4B-6FFA-5E6F17D799B5}"/>
                </a:ext>
              </a:extLst>
            </p:cNvPr>
            <p:cNvSpPr/>
            <p:nvPr/>
          </p:nvSpPr>
          <p:spPr>
            <a:xfrm>
              <a:off x="2162317" y="356696"/>
              <a:ext cx="4495192" cy="2718691"/>
            </a:xfrm>
            <a:prstGeom prst="roundRect">
              <a:avLst/>
            </a:prstGeom>
            <a:solidFill>
              <a:srgbClr val="139993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IN" dirty="0"/>
            </a:p>
          </p:txBody>
        </p:sp>
        <p:sp>
          <p:nvSpPr>
            <p:cNvPr id="10" name="Rectangle: Rounded Corners 4">
              <a:extLst>
                <a:ext uri="{FF2B5EF4-FFF2-40B4-BE49-F238E27FC236}">
                  <a16:creationId xmlns:a16="http://schemas.microsoft.com/office/drawing/2014/main" id="{E1DC8B7D-C848-B1A5-99C0-0DFBC8CF5AC1}"/>
                </a:ext>
              </a:extLst>
            </p:cNvPr>
            <p:cNvSpPr txBox="1"/>
            <p:nvPr/>
          </p:nvSpPr>
          <p:spPr>
            <a:xfrm>
              <a:off x="2295033" y="489412"/>
              <a:ext cx="4229760" cy="2369714"/>
            </a:xfrm>
            <a:prstGeom prst="rect">
              <a:avLst/>
            </a:prstGeom>
            <a:solidFill>
              <a:srgbClr val="139993"/>
            </a:solidFill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b="1" kern="1200" dirty="0">
                  <a:latin typeface="Arial" panose="020B0604020202020204" pitchFamily="34" charset="0"/>
                  <a:cs typeface="Arial" panose="020B0604020202020204" pitchFamily="34" charset="0"/>
                </a:rPr>
                <a:t>Countries/ Regions among the Clusters and the Average Life Satisfaction Scores</a:t>
              </a:r>
              <a:endParaRPr lang="en-IN" sz="1600" kern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" name="Slide Number Placeholder 2">
            <a:extLst>
              <a:ext uri="{FF2B5EF4-FFF2-40B4-BE49-F238E27FC236}">
                <a16:creationId xmlns:a16="http://schemas.microsoft.com/office/drawing/2014/main" id="{B9A040F5-C41F-C5BA-110C-B34AFD4D0A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800" y="6318446"/>
            <a:ext cx="615696" cy="365125"/>
          </a:xfrm>
        </p:spPr>
        <p:txBody>
          <a:bodyPr/>
          <a:lstStyle/>
          <a:p>
            <a:fld id="{5A33CB2A-1702-4C1D-9CC4-8D472D39F19E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80104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D77E74AB-12E7-DEE4-8DA3-422CBE1339F2}"/>
              </a:ext>
            </a:extLst>
          </p:cNvPr>
          <p:cNvGrpSpPr/>
          <p:nvPr/>
        </p:nvGrpSpPr>
        <p:grpSpPr>
          <a:xfrm>
            <a:off x="90434" y="128327"/>
            <a:ext cx="11911066" cy="462223"/>
            <a:chOff x="2162317" y="356696"/>
            <a:chExt cx="4495192" cy="2718691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C8D4D1AC-AA3B-697D-34BA-6073EA9A308A}"/>
                </a:ext>
              </a:extLst>
            </p:cNvPr>
            <p:cNvSpPr/>
            <p:nvPr/>
          </p:nvSpPr>
          <p:spPr>
            <a:xfrm>
              <a:off x="2162317" y="356696"/>
              <a:ext cx="4495192" cy="2718691"/>
            </a:xfrm>
            <a:prstGeom prst="roundRect">
              <a:avLst/>
            </a:prstGeom>
            <a:solidFill>
              <a:srgbClr val="139993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IN" dirty="0"/>
            </a:p>
          </p:txBody>
        </p:sp>
        <p:sp>
          <p:nvSpPr>
            <p:cNvPr id="9" name="Rectangle: Rounded Corners 4">
              <a:extLst>
                <a:ext uri="{FF2B5EF4-FFF2-40B4-BE49-F238E27FC236}">
                  <a16:creationId xmlns:a16="http://schemas.microsoft.com/office/drawing/2014/main" id="{C98B27EA-26A1-384E-17FA-C1DBB79BF834}"/>
                </a:ext>
              </a:extLst>
            </p:cNvPr>
            <p:cNvSpPr txBox="1"/>
            <p:nvPr/>
          </p:nvSpPr>
          <p:spPr>
            <a:xfrm>
              <a:off x="2295033" y="489412"/>
              <a:ext cx="4229760" cy="2369714"/>
            </a:xfrm>
            <a:prstGeom prst="rect">
              <a:avLst/>
            </a:prstGeom>
            <a:solidFill>
              <a:srgbClr val="139993"/>
            </a:solidFill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b="1" dirty="0">
                  <a:latin typeface="Arial" panose="020B0604020202020204" pitchFamily="34" charset="0"/>
                  <a:cs typeface="Arial" panose="020B0604020202020204" pitchFamily="34" charset="0"/>
                </a:rPr>
                <a:t>Conclusion</a:t>
              </a:r>
              <a:endParaRPr lang="en-IN" sz="2000" kern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3247B7D-9350-E0DE-37FB-F2162F779E6C}"/>
              </a:ext>
            </a:extLst>
          </p:cNvPr>
          <p:cNvSpPr txBox="1"/>
          <p:nvPr/>
        </p:nvSpPr>
        <p:spPr>
          <a:xfrm>
            <a:off x="207346" y="1079500"/>
            <a:ext cx="11794154" cy="5139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Cluster Assignment vs. Agreement: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Rand Index: 0.807</a:t>
            </a:r>
          </a:p>
          <a:p>
            <a:pPr algn="just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The Rand Index of 0.807 between the clusters from </a:t>
            </a:r>
            <a:r>
              <a:rPr lang="en-US" sz="1600" i="1" dirty="0" err="1">
                <a:latin typeface="Arial" panose="020B0604020202020204" pitchFamily="34" charset="0"/>
                <a:cs typeface="Arial" panose="020B0604020202020204" pitchFamily="34" charset="0"/>
              </a:rPr>
              <a:t>MClust</a:t>
            </a:r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 (a probabilistic approach) and K-Means (a hard clustering method) show </a:t>
            </a:r>
            <a:r>
              <a:rPr lang="en-US" sz="1600" b="1" i="1" dirty="0">
                <a:latin typeface="Arial" panose="020B0604020202020204" pitchFamily="34" charset="0"/>
                <a:cs typeface="Arial" panose="020B0604020202020204" pitchFamily="34" charset="0"/>
              </a:rPr>
              <a:t>a strong agreement between the clusters</a:t>
            </a:r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, showing well-separated groups in the data. </a:t>
            </a:r>
            <a:endParaRPr lang="en-IN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n-IN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IN" sz="1600" b="1" dirty="0">
                <a:latin typeface="Arial" panose="020B0604020202020204" pitchFamily="34" charset="0"/>
                <a:cs typeface="Arial" panose="020B0604020202020204" pitchFamily="34" charset="0"/>
              </a:rPr>
              <a:t>Differences with Original Clusters (Life Satisfaction: 0-10 grouped in 4 groups, 0-2.5, 2.5-5, 5-7.5, 7.5-10):</a:t>
            </a:r>
          </a:p>
          <a:p>
            <a:pPr algn="just"/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IN" sz="1600" i="1" dirty="0">
                <a:latin typeface="Arial" panose="020B0604020202020204" pitchFamily="34" charset="0"/>
                <a:cs typeface="Arial" panose="020B0604020202020204" pitchFamily="34" charset="0"/>
              </a:rPr>
              <a:t>The grouping does not have that much overlap with the Life-Satisfaction groups, and the reasons could be:</a:t>
            </a:r>
          </a:p>
          <a:p>
            <a:pPr marL="342900" indent="-342900" algn="just">
              <a:buAutoNum type="arabicPeriod"/>
            </a:pPr>
            <a:r>
              <a:rPr lang="en-IN" sz="1600" i="1" dirty="0">
                <a:latin typeface="Arial" panose="020B0604020202020204" pitchFamily="34" charset="0"/>
                <a:cs typeface="Arial" panose="020B0604020202020204" pitchFamily="34" charset="0"/>
              </a:rPr>
              <a:t>Life Satisfaction has been grouped based on threshold values in 4 groups, without any prior and they might not align with the actual clustering boundaries, as there might not be any distinct boundaries.</a:t>
            </a:r>
          </a:p>
          <a:p>
            <a:pPr marL="342900" indent="-342900" algn="just">
              <a:buAutoNum type="arabicPeriod"/>
            </a:pPr>
            <a:r>
              <a:rPr lang="en-IN" sz="1600" i="1" dirty="0">
                <a:latin typeface="Arial" panose="020B0604020202020204" pitchFamily="34" charset="0"/>
                <a:cs typeface="Arial" panose="020B0604020202020204" pitchFamily="34" charset="0"/>
              </a:rPr>
              <a:t>The number of groups we checked from 2 to 5, for them also the agreement between K-Means and </a:t>
            </a:r>
            <a:r>
              <a:rPr lang="en-IN" sz="1600" i="1" dirty="0" err="1">
                <a:latin typeface="Arial" panose="020B0604020202020204" pitchFamily="34" charset="0"/>
                <a:cs typeface="Arial" panose="020B0604020202020204" pitchFamily="34" charset="0"/>
              </a:rPr>
              <a:t>MClust</a:t>
            </a:r>
            <a:r>
              <a:rPr lang="en-IN" sz="1600" i="1" dirty="0">
                <a:latin typeface="Arial" panose="020B0604020202020204" pitchFamily="34" charset="0"/>
                <a:cs typeface="Arial" panose="020B0604020202020204" pitchFamily="34" charset="0"/>
              </a:rPr>
              <a:t> was not even that good, ranged from 30% to 76%, and stayed around 80% for 5 clusters, with no specific improvement.</a:t>
            </a:r>
          </a:p>
          <a:p>
            <a:pPr marL="342900" indent="-342900" algn="just">
              <a:buAutoNum type="arabicPeriod"/>
            </a:pPr>
            <a:r>
              <a:rPr lang="en-IN" sz="1600" i="1" dirty="0">
                <a:latin typeface="Arial" panose="020B0604020202020204" pitchFamily="34" charset="0"/>
                <a:cs typeface="Arial" panose="020B0604020202020204" pitchFamily="34" charset="0"/>
              </a:rPr>
              <a:t>The variables in data, ex. Education, Job, Income would have more complex relationships that does not specifically follow the Life-Satisfaction based scores, as the parameters are subjective for people to rate their life satisfaction score based on different factors.</a:t>
            </a:r>
          </a:p>
          <a:p>
            <a:pPr marL="342900" indent="-342900" algn="just">
              <a:buAutoNum type="arabicPeriod"/>
            </a:pPr>
            <a:r>
              <a:rPr lang="en-IN" sz="1600" i="1" dirty="0">
                <a:latin typeface="Arial" panose="020B0604020202020204" pitchFamily="34" charset="0"/>
                <a:cs typeface="Arial" panose="020B0604020202020204" pitchFamily="34" charset="0"/>
              </a:rPr>
              <a:t>Life Satisfaction Scores segmented data based on simple metric, but clustering algos grouped data based on multi-dimensional clustering.</a:t>
            </a: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1388B51-C6D2-7845-C886-ACE8A1103D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800" y="6318446"/>
            <a:ext cx="615696" cy="365125"/>
          </a:xfrm>
        </p:spPr>
        <p:txBody>
          <a:bodyPr/>
          <a:lstStyle/>
          <a:p>
            <a:fld id="{5A33CB2A-1702-4C1D-9CC4-8D472D39F19E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8067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D77E74AB-12E7-DEE4-8DA3-422CBE1339F2}"/>
              </a:ext>
            </a:extLst>
          </p:cNvPr>
          <p:cNvGrpSpPr/>
          <p:nvPr/>
        </p:nvGrpSpPr>
        <p:grpSpPr>
          <a:xfrm>
            <a:off x="237809" y="148466"/>
            <a:ext cx="11716379" cy="462223"/>
            <a:chOff x="2162317" y="356696"/>
            <a:chExt cx="4495192" cy="2718691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C8D4D1AC-AA3B-697D-34BA-6073EA9A308A}"/>
                </a:ext>
              </a:extLst>
            </p:cNvPr>
            <p:cNvSpPr/>
            <p:nvPr/>
          </p:nvSpPr>
          <p:spPr>
            <a:xfrm>
              <a:off x="2162317" y="356696"/>
              <a:ext cx="4495192" cy="2718691"/>
            </a:xfrm>
            <a:prstGeom prst="roundRect">
              <a:avLst/>
            </a:prstGeom>
            <a:solidFill>
              <a:srgbClr val="139993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IN" dirty="0"/>
            </a:p>
          </p:txBody>
        </p:sp>
        <p:sp>
          <p:nvSpPr>
            <p:cNvPr id="9" name="Rectangle: Rounded Corners 4">
              <a:extLst>
                <a:ext uri="{FF2B5EF4-FFF2-40B4-BE49-F238E27FC236}">
                  <a16:creationId xmlns:a16="http://schemas.microsoft.com/office/drawing/2014/main" id="{C98B27EA-26A1-384E-17FA-C1DBB79BF834}"/>
                </a:ext>
              </a:extLst>
            </p:cNvPr>
            <p:cNvSpPr txBox="1"/>
            <p:nvPr/>
          </p:nvSpPr>
          <p:spPr>
            <a:xfrm>
              <a:off x="2295033" y="489412"/>
              <a:ext cx="4229760" cy="2369714"/>
            </a:xfrm>
            <a:prstGeom prst="rect">
              <a:avLst/>
            </a:prstGeom>
            <a:solidFill>
              <a:srgbClr val="139993"/>
            </a:solidFill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b="1" dirty="0">
                  <a:latin typeface="Arial" panose="020B0604020202020204" pitchFamily="34" charset="0"/>
                  <a:cs typeface="Arial" panose="020B0604020202020204" pitchFamily="34" charset="0"/>
                </a:rPr>
                <a:t>Regression: Flowchart</a:t>
              </a:r>
              <a:endParaRPr lang="en-IN" sz="2000" kern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7F984F3-5237-D443-F2FD-8E03F7F6ED1E}"/>
              </a:ext>
            </a:extLst>
          </p:cNvPr>
          <p:cNvGrpSpPr/>
          <p:nvPr/>
        </p:nvGrpSpPr>
        <p:grpSpPr>
          <a:xfrm>
            <a:off x="2995194" y="678231"/>
            <a:ext cx="6081135" cy="5923536"/>
            <a:chOff x="2995194" y="678231"/>
            <a:chExt cx="6081135" cy="5923536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166042B1-316B-A2A2-C8F3-324EF863287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4565"/>
            <a:stretch/>
          </p:blipFill>
          <p:spPr bwMode="auto">
            <a:xfrm>
              <a:off x="3115666" y="678231"/>
              <a:ext cx="5960663" cy="22558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CBA70C67-09A9-FEF7-6A94-41EBBE65CC0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95194" y="2829501"/>
              <a:ext cx="5819775" cy="28670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" name="Straight Connector 1">
              <a:extLst>
                <a:ext uri="{FF2B5EF4-FFF2-40B4-BE49-F238E27FC236}">
                  <a16:creationId xmlns:a16="http://schemas.microsoft.com/office/drawing/2014/main" id="{35F2BD14-1AE4-CCF8-D94F-1C393B3B65E9}"/>
                </a:ext>
              </a:extLst>
            </p:cNvPr>
            <p:cNvCxnSpPr>
              <a:cxnSpLocks/>
            </p:cNvCxnSpPr>
            <p:nvPr/>
          </p:nvCxnSpPr>
          <p:spPr>
            <a:xfrm>
              <a:off x="3627026" y="6170208"/>
              <a:ext cx="450333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FB88B2A1-37BA-B3E7-E816-73004479C7EE}"/>
                </a:ext>
              </a:extLst>
            </p:cNvPr>
            <p:cNvCxnSpPr>
              <a:cxnSpLocks/>
            </p:cNvCxnSpPr>
            <p:nvPr/>
          </p:nvCxnSpPr>
          <p:spPr>
            <a:xfrm>
              <a:off x="3627026" y="4937791"/>
              <a:ext cx="0" cy="122713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550A5C24-B4C1-A9A9-A4A6-0C86392989C6}"/>
                </a:ext>
              </a:extLst>
            </p:cNvPr>
            <p:cNvCxnSpPr>
              <a:cxnSpLocks/>
            </p:cNvCxnSpPr>
            <p:nvPr/>
          </p:nvCxnSpPr>
          <p:spPr>
            <a:xfrm>
              <a:off x="8130362" y="4937791"/>
              <a:ext cx="0" cy="122713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51D0BF84-70B5-DEC3-6F51-2E24F2CC243B}"/>
                </a:ext>
              </a:extLst>
            </p:cNvPr>
            <p:cNvCxnSpPr>
              <a:cxnSpLocks/>
            </p:cNvCxnSpPr>
            <p:nvPr/>
          </p:nvCxnSpPr>
          <p:spPr>
            <a:xfrm>
              <a:off x="6554445" y="4937791"/>
              <a:ext cx="0" cy="122713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839BFFC0-09D1-321C-22CF-398D819AB8D3}"/>
                </a:ext>
              </a:extLst>
            </p:cNvPr>
            <p:cNvCxnSpPr>
              <a:cxnSpLocks/>
            </p:cNvCxnSpPr>
            <p:nvPr/>
          </p:nvCxnSpPr>
          <p:spPr>
            <a:xfrm>
              <a:off x="5330221" y="4937791"/>
              <a:ext cx="0" cy="122713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6C7266B6-867C-B80D-B69D-2AEB1E0530F6}"/>
                </a:ext>
              </a:extLst>
            </p:cNvPr>
            <p:cNvCxnSpPr>
              <a:cxnSpLocks/>
            </p:cNvCxnSpPr>
            <p:nvPr/>
          </p:nvCxnSpPr>
          <p:spPr>
            <a:xfrm>
              <a:off x="7390132" y="5606981"/>
              <a:ext cx="0" cy="55794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38353568-6182-1C4E-6CB2-EA6B7547F514}"/>
                </a:ext>
              </a:extLst>
            </p:cNvPr>
            <p:cNvCxnSpPr>
              <a:cxnSpLocks/>
            </p:cNvCxnSpPr>
            <p:nvPr/>
          </p:nvCxnSpPr>
          <p:spPr>
            <a:xfrm>
              <a:off x="4417494" y="5606981"/>
              <a:ext cx="0" cy="55794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C1C4D12-38D4-299F-EA1B-01B397F169B1}"/>
                </a:ext>
              </a:extLst>
            </p:cNvPr>
            <p:cNvSpPr/>
            <p:nvPr/>
          </p:nvSpPr>
          <p:spPr>
            <a:xfrm>
              <a:off x="3568625" y="6164924"/>
              <a:ext cx="4672912" cy="43684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/>
                <a:t>Model Comparisons</a:t>
              </a:r>
              <a:endParaRPr lang="en-IN" sz="1600" b="1" dirty="0"/>
            </a:p>
          </p:txBody>
        </p:sp>
      </p:grp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5C8DD924-EE0E-53ED-BC7E-63EA88B172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800" y="6318446"/>
            <a:ext cx="615696" cy="365125"/>
          </a:xfrm>
        </p:spPr>
        <p:txBody>
          <a:bodyPr/>
          <a:lstStyle/>
          <a:p>
            <a:fld id="{5A33CB2A-1702-4C1D-9CC4-8D472D39F19E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30321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E818BA4-A58C-B9C1-8ADE-02B2CCAEAE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18</a:t>
            </a:fld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F418505-22D0-DF85-76BB-3146AA99228A}"/>
              </a:ext>
            </a:extLst>
          </p:cNvPr>
          <p:cNvGrpSpPr/>
          <p:nvPr/>
        </p:nvGrpSpPr>
        <p:grpSpPr>
          <a:xfrm>
            <a:off x="237809" y="148466"/>
            <a:ext cx="11716379" cy="462223"/>
            <a:chOff x="2162317" y="356696"/>
            <a:chExt cx="4495192" cy="2718691"/>
          </a:xfrm>
        </p:grpSpPr>
        <p:sp>
          <p:nvSpPr>
            <p:cNvPr id="11" name="Rectangle: Rounded Corners 7">
              <a:extLst>
                <a:ext uri="{FF2B5EF4-FFF2-40B4-BE49-F238E27FC236}">
                  <a16:creationId xmlns:a16="http://schemas.microsoft.com/office/drawing/2014/main" id="{6621EB87-69D6-D82B-2F4D-D65E4B1B5AB2}"/>
                </a:ext>
              </a:extLst>
            </p:cNvPr>
            <p:cNvSpPr/>
            <p:nvPr/>
          </p:nvSpPr>
          <p:spPr>
            <a:xfrm>
              <a:off x="2162317" y="356696"/>
              <a:ext cx="4495192" cy="2718691"/>
            </a:xfrm>
            <a:prstGeom prst="roundRect">
              <a:avLst/>
            </a:prstGeom>
            <a:solidFill>
              <a:srgbClr val="139993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12" name="Rectangle: Rounded Corners 4">
              <a:extLst>
                <a:ext uri="{FF2B5EF4-FFF2-40B4-BE49-F238E27FC236}">
                  <a16:creationId xmlns:a16="http://schemas.microsoft.com/office/drawing/2014/main" id="{3E9DF582-A93A-669A-28DD-21109F1DA831}"/>
                </a:ext>
              </a:extLst>
            </p:cNvPr>
            <p:cNvSpPr txBox="1"/>
            <p:nvPr/>
          </p:nvSpPr>
          <p:spPr>
            <a:xfrm>
              <a:off x="2295033" y="489412"/>
              <a:ext cx="4229760" cy="2369714"/>
            </a:xfrm>
            <a:prstGeom prst="rect">
              <a:avLst/>
            </a:prstGeom>
            <a:solidFill>
              <a:srgbClr val="139993"/>
            </a:solidFill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IN" sz="2000" b="1" kern="1200">
                  <a:latin typeface="Arial" panose="020B0604020202020204" pitchFamily="34" charset="0"/>
                  <a:cs typeface="Arial" panose="020B0604020202020204" pitchFamily="34" charset="0"/>
                </a:rPr>
                <a:t>Model 1: Linear Regression</a:t>
              </a:r>
            </a:p>
          </p:txBody>
        </p:sp>
      </p:grpSp>
      <p:pic>
        <p:nvPicPr>
          <p:cNvPr id="13" name="Picture 1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37CB00C-8E04-39CD-4473-8B2199E82DE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88" t="24099" r="56818" b="22648"/>
          <a:stretch/>
        </p:blipFill>
        <p:spPr bwMode="auto">
          <a:xfrm>
            <a:off x="335344" y="1549122"/>
            <a:ext cx="4468303" cy="4030599"/>
          </a:xfrm>
          <a:prstGeom prst="rect">
            <a:avLst/>
          </a:prstGeom>
          <a:ln w="38100" cap="sq">
            <a:solidFill>
              <a:schemeClr val="accent1"/>
            </a:solidFill>
            <a:prstDash val="solid"/>
            <a:miter lim="800000"/>
          </a:ln>
          <a:effectLst/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FC64927-A4CC-D5FE-78EB-031CDB2715DE}"/>
              </a:ext>
            </a:extLst>
          </p:cNvPr>
          <p:cNvSpPr txBox="1"/>
          <p:nvPr/>
        </p:nvSpPr>
        <p:spPr>
          <a:xfrm>
            <a:off x="5105400" y="1443840"/>
            <a:ext cx="603885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b="1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Key Insights on Life Satisfaction Regression Model 1:</a:t>
            </a:r>
            <a:endParaRPr lang="en-GB" b="0" i="0" u="none" strike="noStrike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1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Model Performance:</a:t>
            </a:r>
            <a:r>
              <a:rPr lang="en-GB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Explains 61.3% of variation in life satisfaction (Adjusted R² = 59.9%).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1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Significant Predictors:</a:t>
            </a:r>
            <a:endParaRPr lang="en-GB" b="0" i="0" u="none" strike="noStrike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Jobs (0-10): Strongest effect (Estimate = 0.348).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Environment (0-10), Housing (0-10), and Community (0-10): Positive associations (p &lt; 0.01).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1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Non-Significant Factors:</a:t>
            </a:r>
            <a:r>
              <a:rPr lang="en-GB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Education, Income, and Safety.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1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Variability:</a:t>
            </a:r>
            <a:r>
              <a:rPr lang="en-GB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Residual standard error = 1.542, indicating moderate unexplained variation.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1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Conclusion:</a:t>
            </a:r>
            <a:r>
              <a:rPr lang="en-GB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Key contributors identified, but the model could improve in capturing additional factors.</a:t>
            </a:r>
          </a:p>
        </p:txBody>
      </p:sp>
    </p:spTree>
    <p:extLst>
      <p:ext uri="{BB962C8B-B14F-4D97-AF65-F5344CB8AC3E}">
        <p14:creationId xmlns:p14="http://schemas.microsoft.com/office/powerpoint/2010/main" val="19782217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175DEC-94D8-CAEC-424E-97AC266D9C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B4D851-96F1-3828-2068-330741235B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19</a:t>
            </a:fld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11BA757-49AC-566E-16D7-85BEFA07DF28}"/>
              </a:ext>
            </a:extLst>
          </p:cNvPr>
          <p:cNvGrpSpPr/>
          <p:nvPr/>
        </p:nvGrpSpPr>
        <p:grpSpPr>
          <a:xfrm>
            <a:off x="237809" y="148466"/>
            <a:ext cx="11716379" cy="462223"/>
            <a:chOff x="2162317" y="356696"/>
            <a:chExt cx="4495192" cy="2718691"/>
          </a:xfrm>
        </p:grpSpPr>
        <p:sp>
          <p:nvSpPr>
            <p:cNvPr id="11" name="Rectangle: Rounded Corners 7">
              <a:extLst>
                <a:ext uri="{FF2B5EF4-FFF2-40B4-BE49-F238E27FC236}">
                  <a16:creationId xmlns:a16="http://schemas.microsoft.com/office/drawing/2014/main" id="{30B3412E-7671-3F5D-6EAE-4E62AF2CE7E4}"/>
                </a:ext>
              </a:extLst>
            </p:cNvPr>
            <p:cNvSpPr/>
            <p:nvPr/>
          </p:nvSpPr>
          <p:spPr>
            <a:xfrm>
              <a:off x="2162317" y="356696"/>
              <a:ext cx="4495192" cy="2718691"/>
            </a:xfrm>
            <a:prstGeom prst="roundRect">
              <a:avLst/>
            </a:prstGeom>
            <a:solidFill>
              <a:srgbClr val="139993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12" name="Rectangle: Rounded Corners 4">
              <a:extLst>
                <a:ext uri="{FF2B5EF4-FFF2-40B4-BE49-F238E27FC236}">
                  <a16:creationId xmlns:a16="http://schemas.microsoft.com/office/drawing/2014/main" id="{AB1E8CDD-2751-74C9-0C86-6F54265B8D97}"/>
                </a:ext>
              </a:extLst>
            </p:cNvPr>
            <p:cNvSpPr txBox="1"/>
            <p:nvPr/>
          </p:nvSpPr>
          <p:spPr>
            <a:xfrm>
              <a:off x="2295033" y="489412"/>
              <a:ext cx="4229760" cy="2369714"/>
            </a:xfrm>
            <a:prstGeom prst="rect">
              <a:avLst/>
            </a:prstGeom>
            <a:solidFill>
              <a:srgbClr val="139993"/>
            </a:solidFill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IN" sz="2000" b="1" kern="1200">
                  <a:latin typeface="Arial" panose="020B0604020202020204" pitchFamily="34" charset="0"/>
                  <a:cs typeface="Arial" panose="020B0604020202020204" pitchFamily="34" charset="0"/>
                </a:rPr>
                <a:t>Model 3: </a:t>
              </a:r>
              <a:r>
                <a:rPr lang="en-GB" sz="1800" b="1">
                  <a:effectLst/>
                  <a:latin typeface="Arial" panose="020B0604020202020204" pitchFamily="34" charset="0"/>
                  <a:ea typeface="Aptos" panose="020B0004020202020204" pitchFamily="34" charset="0"/>
                  <a:cs typeface="Arial" panose="020B0604020202020204" pitchFamily="34" charset="0"/>
                </a:rPr>
                <a:t>Model with Interaction effects based on relevance of factors</a:t>
              </a:r>
              <a:r>
                <a:rPr lang="en-IT" sz="2000" b="1"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endParaRPr lang="en-IN" sz="2000" b="1" kern="12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17C2698B-F19C-0B6C-07EB-4AABFC98D48E}"/>
              </a:ext>
            </a:extLst>
          </p:cNvPr>
          <p:cNvSpPr txBox="1"/>
          <p:nvPr/>
        </p:nvSpPr>
        <p:spPr>
          <a:xfrm>
            <a:off x="5314950" y="1720837"/>
            <a:ext cx="6485164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b="1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Key Insights on Life Satisfaction Regression Model 2:</a:t>
            </a:r>
            <a:endParaRPr lang="en-GB" b="0" i="0" u="none" strike="noStrike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1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Model Performance:</a:t>
            </a:r>
            <a:r>
              <a:rPr lang="en-GB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Adjusted R² = 0.7316, explaining substantial variation in life satisfaction.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1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Key Positive Predictors:</a:t>
            </a:r>
            <a:r>
              <a:rPr lang="en-GB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Income, Community, and Jobs (interacting with Civic Engagement).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1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Key Negative Predictors:</a:t>
            </a:r>
            <a:r>
              <a:rPr lang="en-GB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Safety, Civic Engagement, and Environment.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1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Notable Interactions:</a:t>
            </a:r>
            <a:endParaRPr lang="en-GB" b="0" i="0" u="none" strike="noStrike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Education × Accessibility to Services.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Safety × Housing.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1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Conclusion:</a:t>
            </a:r>
            <a:r>
              <a:rPr lang="en-GB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Complex interactions underscore the need for targeted, context-sensitive policies to enhance life satisfaction.</a:t>
            </a:r>
          </a:p>
        </p:txBody>
      </p:sp>
      <p:pic>
        <p:nvPicPr>
          <p:cNvPr id="2" name="Picture 1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5C336461-8103-7772-5EFA-0FA6FC0C7E9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548" b="39784"/>
          <a:stretch/>
        </p:blipFill>
        <p:spPr bwMode="auto">
          <a:xfrm>
            <a:off x="237809" y="810010"/>
            <a:ext cx="4688977" cy="5514975"/>
          </a:xfrm>
          <a:prstGeom prst="rect">
            <a:avLst/>
          </a:prstGeom>
          <a:ln w="38100" cap="sq">
            <a:solidFill>
              <a:schemeClr val="accent1"/>
            </a:solidFill>
            <a:prstDash val="solid"/>
            <a:miter lim="800000"/>
          </a:ln>
          <a:effectLst/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6869448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Diagram 13">
            <a:extLst>
              <a:ext uri="{FF2B5EF4-FFF2-40B4-BE49-F238E27FC236}">
                <a16:creationId xmlns:a16="http://schemas.microsoft.com/office/drawing/2014/main" id="{91E3C57F-7DDE-C21F-0977-A6749FB0ECC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08027017"/>
              </p:ext>
            </p:extLst>
          </p:nvPr>
        </p:nvGraphicFramePr>
        <p:xfrm>
          <a:off x="250410" y="1712958"/>
          <a:ext cx="11686233" cy="34320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11" name="Group 10">
            <a:extLst>
              <a:ext uri="{FF2B5EF4-FFF2-40B4-BE49-F238E27FC236}">
                <a16:creationId xmlns:a16="http://schemas.microsoft.com/office/drawing/2014/main" id="{5FA289D8-F738-DE0A-0310-6994A2C9F569}"/>
              </a:ext>
            </a:extLst>
          </p:cNvPr>
          <p:cNvGrpSpPr/>
          <p:nvPr/>
        </p:nvGrpSpPr>
        <p:grpSpPr>
          <a:xfrm>
            <a:off x="120466" y="120274"/>
            <a:ext cx="11827024" cy="573062"/>
            <a:chOff x="2162317" y="356696"/>
            <a:chExt cx="4495192" cy="2718691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52084AD1-07E9-1410-716A-5FA518C6EC08}"/>
                </a:ext>
              </a:extLst>
            </p:cNvPr>
            <p:cNvSpPr/>
            <p:nvPr/>
          </p:nvSpPr>
          <p:spPr>
            <a:xfrm>
              <a:off x="2162317" y="356696"/>
              <a:ext cx="4495192" cy="2718691"/>
            </a:xfrm>
            <a:prstGeom prst="roundRect">
              <a:avLst/>
            </a:prstGeom>
            <a:solidFill>
              <a:srgbClr val="139993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IN" sz="2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Rectangle: Rounded Corners 4">
              <a:extLst>
                <a:ext uri="{FF2B5EF4-FFF2-40B4-BE49-F238E27FC236}">
                  <a16:creationId xmlns:a16="http://schemas.microsoft.com/office/drawing/2014/main" id="{29C4DD35-EBC4-84F1-4B91-32C113796C6A}"/>
                </a:ext>
              </a:extLst>
            </p:cNvPr>
            <p:cNvSpPr txBox="1"/>
            <p:nvPr/>
          </p:nvSpPr>
          <p:spPr>
            <a:xfrm>
              <a:off x="2295033" y="1054636"/>
              <a:ext cx="4229760" cy="132281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000" b="1" dirty="0">
                  <a:latin typeface="Arial"/>
                  <a:cs typeface="Arial"/>
                </a:rPr>
                <a:t>Introduction</a:t>
              </a:r>
              <a:endParaRPr lang="en-US" dirty="0"/>
            </a:p>
          </p:txBody>
        </p:sp>
      </p:grpSp>
      <p:sp>
        <p:nvSpPr>
          <p:cNvPr id="2" name="Slide Number Placeholder 2">
            <a:extLst>
              <a:ext uri="{FF2B5EF4-FFF2-40B4-BE49-F238E27FC236}">
                <a16:creationId xmlns:a16="http://schemas.microsoft.com/office/drawing/2014/main" id="{76095A6D-6739-297B-6E13-DD51BEEA3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800" y="6318446"/>
            <a:ext cx="615696" cy="365125"/>
          </a:xfrm>
        </p:spPr>
        <p:txBody>
          <a:bodyPr/>
          <a:lstStyle/>
          <a:p>
            <a:fld id="{5A33CB2A-1702-4C1D-9CC4-8D472D39F19E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6246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E14C182-1D4E-4628-F78F-D53332E31D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20</a:t>
            </a:fld>
            <a:endParaRPr lang="en-US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5E62FE9-E653-5029-7581-4FE45D3552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2382831"/>
              </p:ext>
            </p:extLst>
          </p:nvPr>
        </p:nvGraphicFramePr>
        <p:xfrm>
          <a:off x="237808" y="974236"/>
          <a:ext cx="11731688" cy="156799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932922">
                  <a:extLst>
                    <a:ext uri="{9D8B030D-6E8A-4147-A177-3AD203B41FA5}">
                      <a16:colId xmlns:a16="http://schemas.microsoft.com/office/drawing/2014/main" val="2197499179"/>
                    </a:ext>
                  </a:extLst>
                </a:gridCol>
                <a:gridCol w="2932922">
                  <a:extLst>
                    <a:ext uri="{9D8B030D-6E8A-4147-A177-3AD203B41FA5}">
                      <a16:colId xmlns:a16="http://schemas.microsoft.com/office/drawing/2014/main" val="1043522060"/>
                    </a:ext>
                  </a:extLst>
                </a:gridCol>
                <a:gridCol w="2932922">
                  <a:extLst>
                    <a:ext uri="{9D8B030D-6E8A-4147-A177-3AD203B41FA5}">
                      <a16:colId xmlns:a16="http://schemas.microsoft.com/office/drawing/2014/main" val="27484916"/>
                    </a:ext>
                  </a:extLst>
                </a:gridCol>
                <a:gridCol w="2932922">
                  <a:extLst>
                    <a:ext uri="{9D8B030D-6E8A-4147-A177-3AD203B41FA5}">
                      <a16:colId xmlns:a16="http://schemas.microsoft.com/office/drawing/2014/main" val="1160042269"/>
                    </a:ext>
                  </a:extLst>
                </a:gridCol>
              </a:tblGrid>
              <a:tr h="39561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800" b="1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Metric</a:t>
                      </a:r>
                      <a:endParaRPr lang="en-IT" sz="1800" b="1" kern="10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800" b="1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Model 1</a:t>
                      </a:r>
                      <a:endParaRPr lang="en-IT" sz="1800" b="1" kern="10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800" b="1" kern="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Model 2</a:t>
                      </a:r>
                      <a:endParaRPr lang="en-IT" sz="1800" b="1" kern="100" dirty="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800" b="1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Model 3</a:t>
                      </a:r>
                      <a:endParaRPr lang="en-IT" sz="1800" b="1" kern="10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40707697"/>
                  </a:ext>
                </a:extLst>
              </a:tr>
              <a:tr h="40723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800" b="1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Adjusted R-square</a:t>
                      </a:r>
                      <a:endParaRPr lang="en-IT" sz="1800" b="1" kern="10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800" b="0" kern="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0.5989</a:t>
                      </a:r>
                      <a:endParaRPr lang="en-IT" sz="1800" b="0" kern="100" dirty="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800" b="0" kern="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0.7458</a:t>
                      </a:r>
                      <a:endParaRPr lang="en-IT" sz="1800" b="0" kern="100" dirty="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800" b="0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0.7316</a:t>
                      </a:r>
                      <a:endParaRPr lang="en-IT" sz="1800" b="0" kern="10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40808109"/>
                  </a:ext>
                </a:extLst>
              </a:tr>
              <a:tr h="38031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800" b="1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AIC (Akaike)</a:t>
                      </a:r>
                      <a:endParaRPr lang="en-IT" sz="1800" b="1" kern="10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800" b="0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1068.28</a:t>
                      </a:r>
                      <a:endParaRPr lang="en-IT" sz="1800" b="0" kern="10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800" b="0" kern="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977.15</a:t>
                      </a:r>
                      <a:endParaRPr lang="en-IT" sz="1800" b="0" kern="100" dirty="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800" b="0" kern="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965.94</a:t>
                      </a:r>
                      <a:endParaRPr lang="en-IT" sz="1800" b="0" kern="100" dirty="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37985942"/>
                  </a:ext>
                </a:extLst>
              </a:tr>
              <a:tr h="38482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800" b="1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BIC (Bayesian)</a:t>
                      </a:r>
                      <a:endParaRPr lang="en-IT" sz="1800" b="1" kern="10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800" b="0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1112.11</a:t>
                      </a:r>
                      <a:endParaRPr lang="en-IT" sz="1800" b="0" kern="10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800" b="0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1185.34</a:t>
                      </a:r>
                      <a:endParaRPr lang="en-IT" sz="1800" b="0" kern="10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800" b="0" kern="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1057.25</a:t>
                      </a:r>
                      <a:endParaRPr lang="en-IT" sz="1800" b="0" kern="100" dirty="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63607294"/>
                  </a:ext>
                </a:extLst>
              </a:tr>
            </a:tbl>
          </a:graphicData>
        </a:graphic>
      </p:graphicFrame>
      <p:grpSp>
        <p:nvGrpSpPr>
          <p:cNvPr id="6" name="Group 5">
            <a:extLst>
              <a:ext uri="{FF2B5EF4-FFF2-40B4-BE49-F238E27FC236}">
                <a16:creationId xmlns:a16="http://schemas.microsoft.com/office/drawing/2014/main" id="{8234359F-4D7F-090E-A1F6-E241F69B282C}"/>
              </a:ext>
            </a:extLst>
          </p:cNvPr>
          <p:cNvGrpSpPr/>
          <p:nvPr/>
        </p:nvGrpSpPr>
        <p:grpSpPr>
          <a:xfrm>
            <a:off x="237809" y="148466"/>
            <a:ext cx="11716379" cy="462223"/>
            <a:chOff x="2162317" y="356696"/>
            <a:chExt cx="4495192" cy="2718691"/>
          </a:xfrm>
        </p:grpSpPr>
        <p:sp>
          <p:nvSpPr>
            <p:cNvPr id="7" name="Rectangle: Rounded Corners 7">
              <a:extLst>
                <a:ext uri="{FF2B5EF4-FFF2-40B4-BE49-F238E27FC236}">
                  <a16:creationId xmlns:a16="http://schemas.microsoft.com/office/drawing/2014/main" id="{AFC348EF-D713-A48F-0F03-368A2085DE55}"/>
                </a:ext>
              </a:extLst>
            </p:cNvPr>
            <p:cNvSpPr/>
            <p:nvPr/>
          </p:nvSpPr>
          <p:spPr>
            <a:xfrm>
              <a:off x="2162317" y="356696"/>
              <a:ext cx="4495192" cy="2718691"/>
            </a:xfrm>
            <a:prstGeom prst="roundRect">
              <a:avLst/>
            </a:prstGeom>
            <a:solidFill>
              <a:srgbClr val="139993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8" name="Rectangle: Rounded Corners 4">
              <a:extLst>
                <a:ext uri="{FF2B5EF4-FFF2-40B4-BE49-F238E27FC236}">
                  <a16:creationId xmlns:a16="http://schemas.microsoft.com/office/drawing/2014/main" id="{8C274926-0C55-059A-3885-E78F97F4BCBA}"/>
                </a:ext>
              </a:extLst>
            </p:cNvPr>
            <p:cNvSpPr txBox="1"/>
            <p:nvPr/>
          </p:nvSpPr>
          <p:spPr>
            <a:xfrm>
              <a:off x="2295033" y="489412"/>
              <a:ext cx="4229760" cy="2369714"/>
            </a:xfrm>
            <a:prstGeom prst="rect">
              <a:avLst/>
            </a:prstGeom>
            <a:solidFill>
              <a:srgbClr val="139993"/>
            </a:solidFill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IN" sz="2000" b="1" kern="1200">
                  <a:latin typeface="Arial" panose="020B0604020202020204" pitchFamily="34" charset="0"/>
                  <a:cs typeface="Arial" panose="020B0604020202020204" pitchFamily="34" charset="0"/>
                </a:rPr>
                <a:t>Full Model comparison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B62670BC-E6AB-1BDE-ED73-1CED2015923B}"/>
              </a:ext>
            </a:extLst>
          </p:cNvPr>
          <p:cNvSpPr txBox="1"/>
          <p:nvPr/>
        </p:nvSpPr>
        <p:spPr>
          <a:xfrm>
            <a:off x="222504" y="2793183"/>
            <a:ext cx="9559334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Adjusted R²:</a:t>
            </a:r>
            <a:endParaRPr lang="en-GB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Model 2 performs best (0.746), explaining the most variance.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Model 3 is slightly lower (0.732) but avoids overfitting with fewer interactions.</a:t>
            </a:r>
          </a:p>
          <a:p>
            <a:endParaRPr lang="en-GB" b="1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AIC (Goodness of Fit):</a:t>
            </a:r>
            <a:endParaRPr lang="en-GB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Model 3 has the lowest AIC (965.94), balancing fit and complexity.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Model 2 is slightly higher (977.15).</a:t>
            </a:r>
          </a:p>
          <a:p>
            <a:endParaRPr lang="en-GB" b="1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BIC (Simplicity &amp; Fit):</a:t>
            </a:r>
            <a:endParaRPr lang="en-GB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Model 3 outperforms with the lowest BIC (1057.25).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Model 2 shows over-complexity with the highest BIC (1185.34).</a:t>
            </a:r>
          </a:p>
          <a:p>
            <a:endParaRPr lang="en-GB" b="1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Conclusion: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Model 3 strikes the best balance of fit, complexity, and simplicity.</a:t>
            </a:r>
          </a:p>
        </p:txBody>
      </p:sp>
    </p:spTree>
    <p:extLst>
      <p:ext uri="{BB962C8B-B14F-4D97-AF65-F5344CB8AC3E}">
        <p14:creationId xmlns:p14="http://schemas.microsoft.com/office/powerpoint/2010/main" val="2210721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82C516-DE1B-09F7-4DDA-72A8677A5D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B987C4D-932A-9695-D1EE-DBB771ABB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21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7825910-D042-0274-858E-21005F8F96EF}"/>
              </a:ext>
            </a:extLst>
          </p:cNvPr>
          <p:cNvGrpSpPr/>
          <p:nvPr/>
        </p:nvGrpSpPr>
        <p:grpSpPr>
          <a:xfrm>
            <a:off x="237809" y="148466"/>
            <a:ext cx="11716379" cy="462223"/>
            <a:chOff x="2162317" y="356696"/>
            <a:chExt cx="4495192" cy="2718691"/>
          </a:xfrm>
        </p:grpSpPr>
        <p:sp>
          <p:nvSpPr>
            <p:cNvPr id="7" name="Rectangle: Rounded Corners 7">
              <a:extLst>
                <a:ext uri="{FF2B5EF4-FFF2-40B4-BE49-F238E27FC236}">
                  <a16:creationId xmlns:a16="http://schemas.microsoft.com/office/drawing/2014/main" id="{D4B638F7-12E2-AFE1-5D43-A646FA2AD90A}"/>
                </a:ext>
              </a:extLst>
            </p:cNvPr>
            <p:cNvSpPr/>
            <p:nvPr/>
          </p:nvSpPr>
          <p:spPr>
            <a:xfrm>
              <a:off x="2162317" y="356696"/>
              <a:ext cx="4495192" cy="2718691"/>
            </a:xfrm>
            <a:prstGeom prst="roundRect">
              <a:avLst/>
            </a:prstGeom>
            <a:solidFill>
              <a:srgbClr val="139993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8" name="Rectangle: Rounded Corners 4">
              <a:extLst>
                <a:ext uri="{FF2B5EF4-FFF2-40B4-BE49-F238E27FC236}">
                  <a16:creationId xmlns:a16="http://schemas.microsoft.com/office/drawing/2014/main" id="{FEA5F479-2D5D-0EA5-8CC8-8AC8DDBEC9D5}"/>
                </a:ext>
              </a:extLst>
            </p:cNvPr>
            <p:cNvSpPr txBox="1"/>
            <p:nvPr/>
          </p:nvSpPr>
          <p:spPr>
            <a:xfrm>
              <a:off x="2295033" y="489412"/>
              <a:ext cx="4229760" cy="2369714"/>
            </a:xfrm>
            <a:prstGeom prst="rect">
              <a:avLst/>
            </a:prstGeom>
            <a:solidFill>
              <a:srgbClr val="139993"/>
            </a:solidFill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IN" sz="2000" b="1" kern="1200">
                  <a:latin typeface="Arial" panose="020B0604020202020204" pitchFamily="34" charset="0"/>
                  <a:cs typeface="Arial" panose="020B0604020202020204" pitchFamily="34" charset="0"/>
                </a:rPr>
                <a:t>ANOVA Test Summary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505BD656-4329-4E4D-F882-DC03397F5900}"/>
              </a:ext>
            </a:extLst>
          </p:cNvPr>
          <p:cNvSpPr txBox="1"/>
          <p:nvPr/>
        </p:nvSpPr>
        <p:spPr>
          <a:xfrm>
            <a:off x="207729" y="832843"/>
            <a:ext cx="4664597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b="1" i="0" u="none" strike="noStrike">
                <a:solidFill>
                  <a:srgbClr val="000000"/>
                </a:solidFill>
                <a:effectLst/>
              </a:rPr>
              <a:t>Comparison:</a:t>
            </a:r>
            <a:r>
              <a:rPr lang="en-GB" b="0" i="0" u="none" strike="noStrike">
                <a:solidFill>
                  <a:srgbClr val="000000"/>
                </a:solidFill>
                <a:effectLst/>
              </a:rPr>
              <a:t> Model 3 vs. Model 1.</a:t>
            </a:r>
          </a:p>
          <a:p>
            <a:pPr algn="l"/>
            <a:endParaRPr lang="en-GB" b="1" i="0" u="none" strike="noStrike">
              <a:solidFill>
                <a:srgbClr val="000000"/>
              </a:solidFill>
              <a:effectLst/>
            </a:endParaRPr>
          </a:p>
          <a:p>
            <a:pPr algn="l"/>
            <a:r>
              <a:rPr lang="en-GB" b="1" i="0" u="none" strike="noStrike">
                <a:solidFill>
                  <a:srgbClr val="000000"/>
                </a:solidFill>
                <a:effectLst/>
              </a:rPr>
              <a:t>Degrees of Freedom:</a:t>
            </a:r>
            <a:r>
              <a:rPr lang="en-GB" b="0" i="0" u="none" strike="noStrike">
                <a:solidFill>
                  <a:srgbClr val="000000"/>
                </a:solidFill>
                <a:effectLst/>
              </a:rPr>
              <a:t> Reduced in Model 3 (261 vs. 274) due to 13 additional interaction terms.</a:t>
            </a:r>
          </a:p>
          <a:p>
            <a:pPr algn="l"/>
            <a:endParaRPr lang="en-GB" b="1" i="0" u="none" strike="noStrike">
              <a:solidFill>
                <a:srgbClr val="000000"/>
              </a:solidFill>
              <a:effectLst/>
            </a:endParaRPr>
          </a:p>
          <a:p>
            <a:pPr algn="l"/>
            <a:r>
              <a:rPr lang="en-GB" b="1" i="0" u="none" strike="noStrike">
                <a:solidFill>
                  <a:srgbClr val="000000"/>
                </a:solidFill>
                <a:effectLst/>
              </a:rPr>
              <a:t>Residual Sum of Squares (RSS):</a:t>
            </a:r>
            <a:endParaRPr lang="en-GB" b="0" i="0" u="none" strike="noStrike">
              <a:solidFill>
                <a:srgbClr val="000000"/>
              </a:solidFill>
              <a:effectLst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b="0" i="0" u="none" strike="noStrike">
                <a:solidFill>
                  <a:srgbClr val="000000"/>
                </a:solidFill>
                <a:effectLst/>
              </a:rPr>
              <a:t>Model 3: 415.07 (lower, explains more variability).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b="0" i="0" u="none" strike="noStrike">
                <a:solidFill>
                  <a:srgbClr val="000000"/>
                </a:solidFill>
                <a:effectLst/>
              </a:rPr>
              <a:t>Difference in RSS: 236.09, indicating significant improvement.</a:t>
            </a:r>
          </a:p>
          <a:p>
            <a:pPr algn="l"/>
            <a:endParaRPr lang="en-GB" b="1" i="0" u="none" strike="noStrike">
              <a:solidFill>
                <a:srgbClr val="000000"/>
              </a:solidFill>
              <a:effectLst/>
            </a:endParaRPr>
          </a:p>
          <a:p>
            <a:pPr algn="l"/>
            <a:r>
              <a:rPr lang="en-GB" b="1" i="0" u="none" strike="noStrike">
                <a:solidFill>
                  <a:srgbClr val="000000"/>
                </a:solidFill>
                <a:effectLst/>
              </a:rPr>
              <a:t>Statistical Evidence:</a:t>
            </a:r>
            <a:endParaRPr lang="en-GB" b="0" i="0" u="none" strike="noStrike">
              <a:solidFill>
                <a:srgbClr val="000000"/>
              </a:solidFill>
              <a:effectLst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b="0" i="0" u="none" strike="noStrike">
                <a:solidFill>
                  <a:srgbClr val="000000"/>
                </a:solidFill>
                <a:effectLst/>
              </a:rPr>
              <a:t>F-statistic: 11.42.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b="0" i="0" u="none" strike="noStrike">
                <a:solidFill>
                  <a:srgbClr val="000000"/>
                </a:solidFill>
                <a:effectLst/>
              </a:rPr>
              <a:t>p-value: &lt; 2.2e-16 (highly significant).</a:t>
            </a:r>
          </a:p>
        </p:txBody>
      </p:sp>
      <p:pic>
        <p:nvPicPr>
          <p:cNvPr id="2" name="Picture 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F39C3C9-4524-0812-1329-4DC8F580BB2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05" t="26855" r="45913" b="33631"/>
          <a:stretch/>
        </p:blipFill>
        <p:spPr bwMode="auto">
          <a:xfrm>
            <a:off x="4857018" y="1160347"/>
            <a:ext cx="7097170" cy="3693319"/>
          </a:xfrm>
          <a:prstGeom prst="rect">
            <a:avLst/>
          </a:prstGeom>
          <a:ln w="38100" cap="sq">
            <a:solidFill>
              <a:schemeClr val="accent1"/>
            </a:solidFill>
            <a:prstDash val="solid"/>
            <a:miter lim="800000"/>
          </a:ln>
          <a:effectLst/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83EAD3E-A212-C7BE-0E34-33928A694511}"/>
              </a:ext>
            </a:extLst>
          </p:cNvPr>
          <p:cNvSpPr txBox="1"/>
          <p:nvPr/>
        </p:nvSpPr>
        <p:spPr>
          <a:xfrm>
            <a:off x="207729" y="5403324"/>
            <a:ext cx="99289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i="0" u="none" strike="noStrike">
                <a:solidFill>
                  <a:srgbClr val="000000"/>
                </a:solidFill>
                <a:effectLst/>
              </a:rPr>
              <a:t>Conclusion:</a:t>
            </a:r>
            <a:r>
              <a:rPr lang="en-GB" b="0" i="0" u="none" strike="noStrike">
                <a:solidFill>
                  <a:srgbClr val="000000"/>
                </a:solidFill>
                <a:effectLst/>
              </a:rPr>
              <a:t> Interaction effects in Model 3 significantly enhance fit but increase complexity.</a:t>
            </a:r>
          </a:p>
        </p:txBody>
      </p:sp>
    </p:spTree>
    <p:extLst>
      <p:ext uri="{BB962C8B-B14F-4D97-AF65-F5344CB8AC3E}">
        <p14:creationId xmlns:p14="http://schemas.microsoft.com/office/powerpoint/2010/main" val="31678968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A298B9-F046-A577-82BC-C44907C570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EA7851-CD7E-77B4-AF9E-5EA435DF87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22</a:t>
            </a:fld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E38658D-E831-2827-4695-B0210C972286}"/>
              </a:ext>
            </a:extLst>
          </p:cNvPr>
          <p:cNvGrpSpPr/>
          <p:nvPr/>
        </p:nvGrpSpPr>
        <p:grpSpPr>
          <a:xfrm>
            <a:off x="237809" y="148466"/>
            <a:ext cx="11716379" cy="462223"/>
            <a:chOff x="2162317" y="356696"/>
            <a:chExt cx="4495192" cy="2718691"/>
          </a:xfrm>
        </p:grpSpPr>
        <p:sp>
          <p:nvSpPr>
            <p:cNvPr id="11" name="Rectangle: Rounded Corners 7">
              <a:extLst>
                <a:ext uri="{FF2B5EF4-FFF2-40B4-BE49-F238E27FC236}">
                  <a16:creationId xmlns:a16="http://schemas.microsoft.com/office/drawing/2014/main" id="{7F5AEEFE-EFC7-C106-BD85-18AFEE17C54B}"/>
                </a:ext>
              </a:extLst>
            </p:cNvPr>
            <p:cNvSpPr/>
            <p:nvPr/>
          </p:nvSpPr>
          <p:spPr>
            <a:xfrm>
              <a:off x="2162317" y="356696"/>
              <a:ext cx="4495192" cy="2718691"/>
            </a:xfrm>
            <a:prstGeom prst="roundRect">
              <a:avLst/>
            </a:prstGeom>
            <a:solidFill>
              <a:srgbClr val="139993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12" name="Rectangle: Rounded Corners 4">
              <a:extLst>
                <a:ext uri="{FF2B5EF4-FFF2-40B4-BE49-F238E27FC236}">
                  <a16:creationId xmlns:a16="http://schemas.microsoft.com/office/drawing/2014/main" id="{ADAE14CB-85ED-DD38-BFE3-723667898AAF}"/>
                </a:ext>
              </a:extLst>
            </p:cNvPr>
            <p:cNvSpPr txBox="1"/>
            <p:nvPr/>
          </p:nvSpPr>
          <p:spPr>
            <a:xfrm>
              <a:off x="2295033" y="489412"/>
              <a:ext cx="4229760" cy="2369714"/>
            </a:xfrm>
            <a:prstGeom prst="rect">
              <a:avLst/>
            </a:prstGeom>
            <a:solidFill>
              <a:srgbClr val="139993"/>
            </a:solidFill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IN" b="1" kern="1200">
                  <a:latin typeface="Arial" panose="020B0604020202020204" pitchFamily="34" charset="0"/>
                  <a:cs typeface="Arial" panose="020B0604020202020204" pitchFamily="34" charset="0"/>
                </a:rPr>
                <a:t>Model 4: </a:t>
              </a:r>
              <a:r>
                <a:rPr lang="en-US" b="1">
                  <a:effectLst/>
                  <a:latin typeface="Arial" panose="020B0604020202020204" pitchFamily="34" charset="0"/>
                  <a:ea typeface="Aptos" panose="020B0004020202020204" pitchFamily="34" charset="0"/>
                  <a:cs typeface="Arial" panose="020B0604020202020204" pitchFamily="34" charset="0"/>
                </a:rPr>
                <a:t>Random Intercept Model</a:t>
              </a:r>
              <a:endParaRPr lang="en-IN" b="1" kern="12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96BA6F2B-9084-D82E-D508-AF50D8AC6AD9}"/>
              </a:ext>
            </a:extLst>
          </p:cNvPr>
          <p:cNvSpPr txBox="1"/>
          <p:nvPr/>
        </p:nvSpPr>
        <p:spPr>
          <a:xfrm>
            <a:off x="6261227" y="1353662"/>
            <a:ext cx="556565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sz="14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Random Effects:</a:t>
            </a:r>
            <a:endParaRPr lang="en-GB" sz="14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sz="14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Between-Country Variance:</a:t>
            </a:r>
            <a:r>
              <a:rPr lang="en-GB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1.760 (SD = 1.327).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sz="14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Within-Country Variance:</a:t>
            </a:r>
            <a:r>
              <a:rPr lang="en-GB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1.903 (SD = 1.380).</a:t>
            </a:r>
            <a:endParaRPr lang="en-GB" sz="14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algn="l"/>
            <a:endParaRPr lang="en-GB" sz="14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GB" sz="14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Significant Predictors (Fixed Effects):</a:t>
            </a:r>
            <a:endParaRPr lang="en-GB" sz="14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sz="14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Education:</a:t>
            </a:r>
            <a:r>
              <a:rPr lang="en-GB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Positive (Estimate = 0.24477, p &lt; 0.05).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sz="14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Environment:</a:t>
            </a:r>
            <a:r>
              <a:rPr lang="en-GB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Positive (Estimate = 0.16097, p &lt; 0.05).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sz="14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Community:</a:t>
            </a:r>
            <a:r>
              <a:rPr lang="en-GB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Strong positive (Estimate = 0.19783, p &lt; 0.001).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4C0049C-BC41-504C-2BCF-6CEE912FD9C1}"/>
              </a:ext>
            </a:extLst>
          </p:cNvPr>
          <p:cNvSpPr txBox="1"/>
          <p:nvPr/>
        </p:nvSpPr>
        <p:spPr>
          <a:xfrm>
            <a:off x="237809" y="908883"/>
            <a:ext cx="57356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4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Purpose:</a:t>
            </a:r>
            <a:r>
              <a:rPr lang="en-GB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Accounts for hierarchical structure (country-level variability).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BD0FA4-38AF-9499-95B8-81F15A2835B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206"/>
          <a:stretch/>
        </p:blipFill>
        <p:spPr bwMode="auto">
          <a:xfrm>
            <a:off x="365122" y="1514854"/>
            <a:ext cx="5730875" cy="3399155"/>
          </a:xfrm>
          <a:prstGeom prst="rect">
            <a:avLst/>
          </a:prstGeom>
          <a:ln w="38100" cap="sq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0">
                  <a:custGeom>
                    <a:avLst/>
                    <a:gdLst/>
                    <a:ahLst/>
                    <a:cxnLst/>
                    <a:rect l="0" t="0" r="0" b="0"/>
                    <a:pathLst/>
                  </a:custGeom>
                  <ask:type/>
                </ask:lineSketchStyleProps>
              </a:ext>
            </a:extLst>
          </a:ln>
          <a:effectLst/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46F4E61-302E-396C-6465-009ED6F39F65}"/>
              </a:ext>
            </a:extLst>
          </p:cNvPr>
          <p:cNvSpPr txBox="1"/>
          <p:nvPr/>
        </p:nvSpPr>
        <p:spPr>
          <a:xfrm>
            <a:off x="6261227" y="3607516"/>
            <a:ext cx="556565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4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Non-Significant Predictors:</a:t>
            </a:r>
            <a:r>
              <a:rPr lang="en-GB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Jobs, Income, Safety, Health, Housing, and Accessibility to Services.</a:t>
            </a:r>
          </a:p>
          <a:p>
            <a:pPr algn="l"/>
            <a:endParaRPr lang="en-GB" sz="14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14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Conclusion:</a:t>
            </a:r>
            <a:r>
              <a:rPr lang="en-GB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The model captures country-level differences but does not outperform simpler models (Model 3) in terms of efficiency (AIC/BIC).</a:t>
            </a:r>
          </a:p>
        </p:txBody>
      </p:sp>
    </p:spTree>
    <p:extLst>
      <p:ext uri="{BB962C8B-B14F-4D97-AF65-F5344CB8AC3E}">
        <p14:creationId xmlns:p14="http://schemas.microsoft.com/office/powerpoint/2010/main" val="39781731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A298B9-F046-A577-82BC-C44907C570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EA7851-CD7E-77B4-AF9E-5EA435DF87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23</a:t>
            </a:fld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E38658D-E831-2827-4695-B0210C972286}"/>
              </a:ext>
            </a:extLst>
          </p:cNvPr>
          <p:cNvGrpSpPr/>
          <p:nvPr/>
        </p:nvGrpSpPr>
        <p:grpSpPr>
          <a:xfrm>
            <a:off x="237809" y="148466"/>
            <a:ext cx="11716379" cy="462223"/>
            <a:chOff x="2162317" y="356696"/>
            <a:chExt cx="4495192" cy="2718691"/>
          </a:xfrm>
        </p:grpSpPr>
        <p:sp>
          <p:nvSpPr>
            <p:cNvPr id="11" name="Rectangle: Rounded Corners 7">
              <a:extLst>
                <a:ext uri="{FF2B5EF4-FFF2-40B4-BE49-F238E27FC236}">
                  <a16:creationId xmlns:a16="http://schemas.microsoft.com/office/drawing/2014/main" id="{7F5AEEFE-EFC7-C106-BD85-18AFEE17C54B}"/>
                </a:ext>
              </a:extLst>
            </p:cNvPr>
            <p:cNvSpPr/>
            <p:nvPr/>
          </p:nvSpPr>
          <p:spPr>
            <a:xfrm>
              <a:off x="2162317" y="356696"/>
              <a:ext cx="4495192" cy="2718691"/>
            </a:xfrm>
            <a:prstGeom prst="roundRect">
              <a:avLst/>
            </a:prstGeom>
            <a:solidFill>
              <a:srgbClr val="139993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12" name="Rectangle: Rounded Corners 4">
              <a:extLst>
                <a:ext uri="{FF2B5EF4-FFF2-40B4-BE49-F238E27FC236}">
                  <a16:creationId xmlns:a16="http://schemas.microsoft.com/office/drawing/2014/main" id="{ADAE14CB-85ED-DD38-BFE3-723667898AAF}"/>
                </a:ext>
              </a:extLst>
            </p:cNvPr>
            <p:cNvSpPr txBox="1"/>
            <p:nvPr/>
          </p:nvSpPr>
          <p:spPr>
            <a:xfrm>
              <a:off x="2295033" y="489412"/>
              <a:ext cx="4229760" cy="2369714"/>
            </a:xfrm>
            <a:prstGeom prst="rect">
              <a:avLst/>
            </a:prstGeom>
            <a:solidFill>
              <a:srgbClr val="139993"/>
            </a:solidFill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IN" b="1" kern="1200">
                  <a:latin typeface="Arial" panose="020B0604020202020204" pitchFamily="34" charset="0"/>
                  <a:cs typeface="Arial" panose="020B0604020202020204" pitchFamily="34" charset="0"/>
                </a:rPr>
                <a:t>Model 4: </a:t>
              </a:r>
              <a:r>
                <a:rPr lang="en-US" b="1">
                  <a:effectLst/>
                  <a:latin typeface="Arial" panose="020B0604020202020204" pitchFamily="34" charset="0"/>
                  <a:ea typeface="Aptos" panose="020B0004020202020204" pitchFamily="34" charset="0"/>
                  <a:cs typeface="Arial" panose="020B0604020202020204" pitchFamily="34" charset="0"/>
                </a:rPr>
                <a:t>Random Intercept Model</a:t>
              </a:r>
              <a:endParaRPr lang="en-IN" b="1" kern="12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8F3C612-0391-3D44-81F1-84432A5AE5E4}"/>
              </a:ext>
            </a:extLst>
          </p:cNvPr>
          <p:cNvGrpSpPr/>
          <p:nvPr/>
        </p:nvGrpSpPr>
        <p:grpSpPr>
          <a:xfrm>
            <a:off x="1604385" y="765926"/>
            <a:ext cx="8591940" cy="5792872"/>
            <a:chOff x="1604385" y="765926"/>
            <a:chExt cx="8591940" cy="579287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FBCA099-F972-17AD-C4EE-FE13C4AEAC3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521" t="21418" r="17363" b="13398"/>
            <a:stretch/>
          </p:blipFill>
          <p:spPr bwMode="auto">
            <a:xfrm>
              <a:off x="1604385" y="964642"/>
              <a:ext cx="8591940" cy="5594156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4758BD3-D878-2795-052C-E99BC3D4B9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56957" y="765926"/>
              <a:ext cx="4086795" cy="3238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482022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BA36C8-29FF-274E-714C-A11088280C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4E826CC-25C9-58F6-CEA0-8BE5AB8AC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24</a:t>
            </a:fld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E4FB118-F829-7D12-4B8E-0D790595F901}"/>
              </a:ext>
            </a:extLst>
          </p:cNvPr>
          <p:cNvGrpSpPr/>
          <p:nvPr/>
        </p:nvGrpSpPr>
        <p:grpSpPr>
          <a:xfrm>
            <a:off x="237809" y="148466"/>
            <a:ext cx="11716379" cy="462223"/>
            <a:chOff x="2162317" y="356696"/>
            <a:chExt cx="4495192" cy="2718691"/>
          </a:xfrm>
        </p:grpSpPr>
        <p:sp>
          <p:nvSpPr>
            <p:cNvPr id="11" name="Rectangle: Rounded Corners 7">
              <a:extLst>
                <a:ext uri="{FF2B5EF4-FFF2-40B4-BE49-F238E27FC236}">
                  <a16:creationId xmlns:a16="http://schemas.microsoft.com/office/drawing/2014/main" id="{7B0BE7CA-575B-AD8C-AD51-6480A8F57259}"/>
                </a:ext>
              </a:extLst>
            </p:cNvPr>
            <p:cNvSpPr/>
            <p:nvPr/>
          </p:nvSpPr>
          <p:spPr>
            <a:xfrm>
              <a:off x="2162317" y="356696"/>
              <a:ext cx="4495192" cy="2718691"/>
            </a:xfrm>
            <a:prstGeom prst="roundRect">
              <a:avLst/>
            </a:prstGeom>
            <a:solidFill>
              <a:srgbClr val="139993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12" name="Rectangle: Rounded Corners 4">
              <a:extLst>
                <a:ext uri="{FF2B5EF4-FFF2-40B4-BE49-F238E27FC236}">
                  <a16:creationId xmlns:a16="http://schemas.microsoft.com/office/drawing/2014/main" id="{35913F2F-2A32-C8AA-44DB-6D2A4043FCEC}"/>
                </a:ext>
              </a:extLst>
            </p:cNvPr>
            <p:cNvSpPr txBox="1"/>
            <p:nvPr/>
          </p:nvSpPr>
          <p:spPr>
            <a:xfrm>
              <a:off x="2295033" y="489412"/>
              <a:ext cx="4229760" cy="2369714"/>
            </a:xfrm>
            <a:prstGeom prst="rect">
              <a:avLst/>
            </a:prstGeom>
            <a:solidFill>
              <a:srgbClr val="139993"/>
            </a:solidFill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IN" b="1" kern="1200">
                  <a:latin typeface="Arial" panose="020B0604020202020204" pitchFamily="34" charset="0"/>
                  <a:cs typeface="Arial" panose="020B0604020202020204" pitchFamily="34" charset="0"/>
                </a:rPr>
                <a:t>Model 5: </a:t>
              </a:r>
              <a:r>
                <a:rPr lang="en-US" b="1">
                  <a:effectLst/>
                  <a:latin typeface="Arial" panose="020B0604020202020204" pitchFamily="34" charset="0"/>
                  <a:ea typeface="Aptos" panose="020B0004020202020204" pitchFamily="34" charset="0"/>
                  <a:cs typeface="Arial" panose="020B0604020202020204" pitchFamily="34" charset="0"/>
                </a:rPr>
                <a:t>Random Intercept Model with Random slope for Education</a:t>
              </a:r>
              <a:endParaRPr lang="en-IN" b="1" kern="12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6765BCB-F8BC-0BC1-A752-3B3E3C133B1F}"/>
              </a:ext>
            </a:extLst>
          </p:cNvPr>
          <p:cNvSpPr txBox="1"/>
          <p:nvPr/>
        </p:nvSpPr>
        <p:spPr>
          <a:xfrm>
            <a:off x="237809" y="835525"/>
            <a:ext cx="117316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4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Purpose:</a:t>
            </a:r>
            <a:r>
              <a:rPr lang="en-GB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Captures country-level variability in both baseline life satisfaction and the relationship between education and life satisfaction.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0D7789-CFBF-484F-40F8-C5DD191569D5}"/>
              </a:ext>
            </a:extLst>
          </p:cNvPr>
          <p:cNvSpPr txBox="1"/>
          <p:nvPr/>
        </p:nvSpPr>
        <p:spPr>
          <a:xfrm>
            <a:off x="237809" y="1349603"/>
            <a:ext cx="6125907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latin typeface="Arial" panose="020B0604020202020204" pitchFamily="34" charset="0"/>
                <a:cs typeface="Arial" panose="020B0604020202020204" pitchFamily="34" charset="0"/>
              </a:rPr>
              <a:t>Random Effects:</a:t>
            </a:r>
            <a:endParaRPr lang="en-GB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1400" b="1" dirty="0">
                <a:latin typeface="Arial" panose="020B0604020202020204" pitchFamily="34" charset="0"/>
                <a:cs typeface="Arial" panose="020B0604020202020204" pitchFamily="34" charset="0"/>
              </a:rPr>
              <a:t>Intercept Variance:</a:t>
            </a: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 3.998 (SD = 1.999).</a:t>
            </a:r>
          </a:p>
          <a:p>
            <a:r>
              <a:rPr lang="en-GB" sz="1400" b="1" dirty="0">
                <a:latin typeface="Arial" panose="020B0604020202020204" pitchFamily="34" charset="0"/>
                <a:cs typeface="Arial" panose="020B0604020202020204" pitchFamily="34" charset="0"/>
              </a:rPr>
              <a:t>Slope for Education:</a:t>
            </a: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 Variance = 0.128 (SD = 0.358).</a:t>
            </a:r>
          </a:p>
          <a:p>
            <a:r>
              <a:rPr lang="en-GB" sz="1400" b="1" dirty="0">
                <a:latin typeface="Arial" panose="020B0604020202020204" pitchFamily="34" charset="0"/>
                <a:cs typeface="Arial" panose="020B0604020202020204" pitchFamily="34" charset="0"/>
              </a:rPr>
              <a:t>Residual Variance:</a:t>
            </a: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 1.817 (SD = 1.348).</a:t>
            </a:r>
          </a:p>
          <a:p>
            <a:r>
              <a:rPr lang="en-GB" sz="1400" b="1" dirty="0">
                <a:latin typeface="Arial" panose="020B0604020202020204" pitchFamily="34" charset="0"/>
                <a:cs typeface="Arial" panose="020B0604020202020204" pitchFamily="34" charset="0"/>
              </a:rPr>
              <a:t>Correlation:</a:t>
            </a: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 -0.91 between intercept and slope (weaker education effect in countries with higher baseline life satisfaction).</a:t>
            </a:r>
          </a:p>
          <a:p>
            <a:endParaRPr lang="en-GB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1400" b="1" dirty="0">
                <a:latin typeface="Arial" panose="020B0604020202020204" pitchFamily="34" charset="0"/>
                <a:cs typeface="Arial" panose="020B0604020202020204" pitchFamily="34" charset="0"/>
              </a:rPr>
              <a:t>Fixed Effects:</a:t>
            </a:r>
            <a:endParaRPr lang="en-GB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1400" b="1" dirty="0">
                <a:latin typeface="Arial" panose="020B0604020202020204" pitchFamily="34" charset="0"/>
                <a:cs typeface="Arial" panose="020B0604020202020204" pitchFamily="34" charset="0"/>
              </a:rPr>
              <a:t>Significant Predictors:</a:t>
            </a:r>
            <a:endParaRPr lang="en-GB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400" b="1" dirty="0">
                <a:latin typeface="Arial" panose="020B0604020202020204" pitchFamily="34" charset="0"/>
                <a:cs typeface="Arial" panose="020B0604020202020204" pitchFamily="34" charset="0"/>
              </a:rPr>
              <a:t>Jobs:</a:t>
            </a: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 Positive (Estimate = 0.152, p &lt; 0.05).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400" b="1" dirty="0">
                <a:latin typeface="Arial" panose="020B0604020202020204" pitchFamily="34" charset="0"/>
                <a:cs typeface="Arial" panose="020B0604020202020204" pitchFamily="34" charset="0"/>
              </a:rPr>
              <a:t>Environment:</a:t>
            </a: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 Positive (Estimate = 0.185, p &lt; 0.01).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400" b="1" dirty="0">
                <a:latin typeface="Arial" panose="020B0604020202020204" pitchFamily="34" charset="0"/>
                <a:cs typeface="Arial" panose="020B0604020202020204" pitchFamily="34" charset="0"/>
              </a:rPr>
              <a:t>Community:</a:t>
            </a: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 Strong positive (Estimate = 0.180, p &lt; 0.001).</a:t>
            </a:r>
          </a:p>
          <a:p>
            <a:endParaRPr lang="en-GB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1400" b="1" dirty="0">
                <a:latin typeface="Arial" panose="020B0604020202020204" pitchFamily="34" charset="0"/>
                <a:cs typeface="Arial" panose="020B0604020202020204" pitchFamily="34" charset="0"/>
              </a:rPr>
              <a:t>Non-Significant Predictors:</a:t>
            </a: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 Education, Income, Health, and Accessibility.</a:t>
            </a:r>
          </a:p>
          <a:p>
            <a:r>
              <a:rPr lang="en-GB" sz="1400" b="1" dirty="0">
                <a:latin typeface="Arial" panose="020B0604020202020204" pitchFamily="34" charset="0"/>
                <a:cs typeface="Arial" panose="020B0604020202020204" pitchFamily="34" charset="0"/>
              </a:rPr>
              <a:t>Negative Effect:</a:t>
            </a: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 Safety (Estimate = -0.114, p &lt; 0.05).</a:t>
            </a:r>
          </a:p>
          <a:p>
            <a:pPr algn="l"/>
            <a:r>
              <a:rPr lang="en-GB" sz="14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REML Criterion:</a:t>
            </a:r>
            <a:r>
              <a:rPr lang="en-GB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1048.3.</a:t>
            </a:r>
          </a:p>
          <a:p>
            <a:pPr algn="l"/>
            <a:r>
              <a:rPr lang="en-GB" sz="14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Residual Range:</a:t>
            </a:r>
            <a:r>
              <a:rPr lang="en-GB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-4.077 to 4.139 (no extreme outliers)</a:t>
            </a:r>
          </a:p>
          <a:p>
            <a:endParaRPr lang="en-GB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T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F301FE2-37D8-683B-38B7-02FAE158543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61" t="14323" r="17928" b="7050"/>
          <a:stretch/>
        </p:blipFill>
        <p:spPr bwMode="auto">
          <a:xfrm>
            <a:off x="6363716" y="1337056"/>
            <a:ext cx="5605780" cy="3688080"/>
          </a:xfrm>
          <a:prstGeom prst="rect">
            <a:avLst/>
          </a:prstGeom>
          <a:ln w="38100" cap="sq">
            <a:solidFill>
              <a:schemeClr val="accent1"/>
            </a:solidFill>
            <a:prstDash val="solid"/>
            <a:miter lim="800000"/>
          </a:ln>
          <a:effectLst/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E953AB1-C95F-5CF8-C792-1E1FEE117BE4}"/>
              </a:ext>
            </a:extLst>
          </p:cNvPr>
          <p:cNvSpPr txBox="1"/>
          <p:nvPr/>
        </p:nvSpPr>
        <p:spPr>
          <a:xfrm>
            <a:off x="237809" y="5374223"/>
            <a:ext cx="57510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4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Conclusion:</a:t>
            </a:r>
            <a:r>
              <a:rPr lang="en-GB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Education’s impact varies by country, while Community, Jobs, and Environment are key drivers for tailored policy-making.</a:t>
            </a:r>
          </a:p>
        </p:txBody>
      </p:sp>
    </p:spTree>
    <p:extLst>
      <p:ext uri="{BB962C8B-B14F-4D97-AF65-F5344CB8AC3E}">
        <p14:creationId xmlns:p14="http://schemas.microsoft.com/office/powerpoint/2010/main" val="1586573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94AB27-6F21-555B-240A-F8E8AC00FB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ADFFB3-FAA5-A3BC-97B7-7126CF49B9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25</a:t>
            </a:fld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944B4AB-FF71-4372-18FB-086CD50C6260}"/>
              </a:ext>
            </a:extLst>
          </p:cNvPr>
          <p:cNvGrpSpPr/>
          <p:nvPr/>
        </p:nvGrpSpPr>
        <p:grpSpPr>
          <a:xfrm>
            <a:off x="237809" y="148466"/>
            <a:ext cx="11716379" cy="462223"/>
            <a:chOff x="2162317" y="356696"/>
            <a:chExt cx="4495192" cy="2718691"/>
          </a:xfrm>
        </p:grpSpPr>
        <p:sp>
          <p:nvSpPr>
            <p:cNvPr id="11" name="Rectangle: Rounded Corners 7">
              <a:extLst>
                <a:ext uri="{FF2B5EF4-FFF2-40B4-BE49-F238E27FC236}">
                  <a16:creationId xmlns:a16="http://schemas.microsoft.com/office/drawing/2014/main" id="{C1492A74-B866-C56D-4978-408029E29F29}"/>
                </a:ext>
              </a:extLst>
            </p:cNvPr>
            <p:cNvSpPr/>
            <p:nvPr/>
          </p:nvSpPr>
          <p:spPr>
            <a:xfrm>
              <a:off x="2162317" y="356696"/>
              <a:ext cx="4495192" cy="2718691"/>
            </a:xfrm>
            <a:prstGeom prst="roundRect">
              <a:avLst/>
            </a:prstGeom>
            <a:solidFill>
              <a:srgbClr val="139993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12" name="Rectangle: Rounded Corners 4">
              <a:extLst>
                <a:ext uri="{FF2B5EF4-FFF2-40B4-BE49-F238E27FC236}">
                  <a16:creationId xmlns:a16="http://schemas.microsoft.com/office/drawing/2014/main" id="{B800A3A7-2D10-EF50-156E-80E1242E527D}"/>
                </a:ext>
              </a:extLst>
            </p:cNvPr>
            <p:cNvSpPr txBox="1"/>
            <p:nvPr/>
          </p:nvSpPr>
          <p:spPr>
            <a:xfrm>
              <a:off x="2295033" y="489412"/>
              <a:ext cx="4229760" cy="2369714"/>
            </a:xfrm>
            <a:prstGeom prst="rect">
              <a:avLst/>
            </a:prstGeom>
            <a:solidFill>
              <a:srgbClr val="139993"/>
            </a:solidFill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IN" b="1" kern="1200">
                  <a:latin typeface="Arial" panose="020B0604020202020204" pitchFamily="34" charset="0"/>
                  <a:cs typeface="Arial" panose="020B0604020202020204" pitchFamily="34" charset="0"/>
                </a:rPr>
                <a:t>Model 6: </a:t>
              </a:r>
              <a:r>
                <a:rPr lang="en-US" b="1">
                  <a:effectLst/>
                  <a:latin typeface="Arial" panose="020B0604020202020204" pitchFamily="34" charset="0"/>
                  <a:ea typeface="Aptos" panose="020B0004020202020204" pitchFamily="34" charset="0"/>
                  <a:cs typeface="Arial" panose="020B0604020202020204" pitchFamily="34" charset="0"/>
                </a:rPr>
                <a:t>Random Intercept Model with Random slope for Community</a:t>
              </a:r>
              <a:endParaRPr lang="en-IN" b="1" kern="12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EF0DED8-CF82-4E89-AAC5-2A1CF3002755}"/>
              </a:ext>
            </a:extLst>
          </p:cNvPr>
          <p:cNvSpPr txBox="1"/>
          <p:nvPr/>
        </p:nvSpPr>
        <p:spPr>
          <a:xfrm>
            <a:off x="237809" y="719630"/>
            <a:ext cx="117316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4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Purpose:</a:t>
            </a:r>
            <a:r>
              <a:rPr lang="en-GB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Random intercepts and slopes for </a:t>
            </a:r>
            <a:r>
              <a:rPr lang="en-GB" sz="1400" i="1" dirty="0">
                <a:latin typeface="Arial" panose="020B0604020202020204" pitchFamily="34" charset="0"/>
                <a:cs typeface="Arial" panose="020B0604020202020204" pitchFamily="34" charset="0"/>
              </a:rPr>
              <a:t>Community</a:t>
            </a: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 account for country-specific variations in life satisfaction. Negative correlation (-0.75) between intercept and slope: Higher baseline life satisfaction weakens the impact of community engagement.</a:t>
            </a:r>
            <a:endParaRPr lang="en-GB" sz="14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4A3156-8149-5BF6-F464-D1A03D012F7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33" t="14968" r="18176" b="6443"/>
          <a:stretch/>
        </p:blipFill>
        <p:spPr bwMode="auto">
          <a:xfrm>
            <a:off x="6258433" y="1377141"/>
            <a:ext cx="5548630" cy="3678555"/>
          </a:xfrm>
          <a:prstGeom prst="rect">
            <a:avLst/>
          </a:prstGeom>
          <a:ln w="38100" cap="sq">
            <a:solidFill>
              <a:schemeClr val="accent1"/>
            </a:solidFill>
            <a:prstDash val="solid"/>
            <a:miter lim="800000"/>
          </a:ln>
          <a:effectLst/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56965D-E0CA-A2CC-E4E5-42FBDB0A064A}"/>
              </a:ext>
            </a:extLst>
          </p:cNvPr>
          <p:cNvSpPr txBox="1"/>
          <p:nvPr/>
        </p:nvSpPr>
        <p:spPr>
          <a:xfrm>
            <a:off x="237809" y="1562651"/>
            <a:ext cx="602062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4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Random Effects:</a:t>
            </a:r>
            <a:endParaRPr lang="en-GB" sz="14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14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Country (Intercept):</a:t>
            </a:r>
            <a:r>
              <a:rPr lang="en-GB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Variance = 3.257; substantial variability in baseline life satisfaction across countries.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14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Community Slope:</a:t>
            </a:r>
            <a:r>
              <a:rPr lang="en-GB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Variance = 0.029; moderate variation in community’s impact on life satisfaction.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14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Residual Variance:</a:t>
            </a:r>
            <a:r>
              <a:rPr lang="en-GB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1.782; unexplained variation.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A1D0A5-45CF-5F1D-70BB-52177C9F581D}"/>
              </a:ext>
            </a:extLst>
          </p:cNvPr>
          <p:cNvSpPr txBox="1"/>
          <p:nvPr/>
        </p:nvSpPr>
        <p:spPr>
          <a:xfrm>
            <a:off x="237809" y="2980429"/>
            <a:ext cx="5973871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4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Fixed Effects (Significant Predictors):</a:t>
            </a:r>
            <a:endParaRPr lang="en-GB" sz="14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14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Community (0.208):</a:t>
            </a:r>
            <a:r>
              <a:rPr lang="en-GB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Strong positive impact on life satisfaction (</a:t>
            </a:r>
            <a:r>
              <a:rPr lang="en-GB" sz="1400" b="0" i="1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 = 2.977</a:t>
            </a:r>
            <a:r>
              <a:rPr lang="en-GB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14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Education (0.201):</a:t>
            </a:r>
            <a:r>
              <a:rPr lang="en-GB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Positive association (</a:t>
            </a:r>
            <a:r>
              <a:rPr lang="en-GB" sz="1400" b="0" i="1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 = 2.005</a:t>
            </a:r>
            <a:r>
              <a:rPr lang="en-GB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14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Jobs (0.135):</a:t>
            </a:r>
            <a:r>
              <a:rPr lang="en-GB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Contributes to life satisfaction (</a:t>
            </a:r>
            <a:r>
              <a:rPr lang="en-GB" sz="1400" b="0" i="1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 = 1.957</a:t>
            </a:r>
            <a:r>
              <a:rPr lang="en-GB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14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Environment (0.152):</a:t>
            </a:r>
            <a:r>
              <a:rPr lang="en-GB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Positive relationship (</a:t>
            </a:r>
            <a:r>
              <a:rPr lang="en-GB" sz="1400" b="0" i="1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 = 2.243</a:t>
            </a:r>
            <a:r>
              <a:rPr lang="en-GB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14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Civic Engagement (-0.159):</a:t>
            </a:r>
            <a:r>
              <a:rPr lang="en-GB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Negative association (</a:t>
            </a:r>
            <a:r>
              <a:rPr lang="en-GB" sz="1400" b="0" i="1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 = -2.317</a:t>
            </a:r>
            <a:r>
              <a:rPr lang="en-GB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7262FF-3525-A428-ED20-5D7B8B2B86C1}"/>
              </a:ext>
            </a:extLst>
          </p:cNvPr>
          <p:cNvSpPr txBox="1"/>
          <p:nvPr/>
        </p:nvSpPr>
        <p:spPr>
          <a:xfrm>
            <a:off x="237809" y="4636833"/>
            <a:ext cx="626641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4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Diagnostics:</a:t>
            </a:r>
            <a:endParaRPr lang="en-GB" sz="14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Residuals clustered around zero, indicating good model fit.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Higher community impact in lower life satisfaction countries.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8E6C4D1-52A2-FF97-A82F-606B8D03B398}"/>
              </a:ext>
            </a:extLst>
          </p:cNvPr>
          <p:cNvSpPr txBox="1"/>
          <p:nvPr/>
        </p:nvSpPr>
        <p:spPr>
          <a:xfrm>
            <a:off x="245538" y="5582007"/>
            <a:ext cx="115845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latin typeface="Arial" panose="020B0604020202020204" pitchFamily="34" charset="0"/>
                <a:cs typeface="Arial" panose="020B0604020202020204" pitchFamily="34" charset="0"/>
              </a:rPr>
              <a:t>Conclusion: </a:t>
            </a: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Strengthen </a:t>
            </a:r>
            <a:r>
              <a:rPr lang="en-GB" sz="1400" i="1" dirty="0">
                <a:latin typeface="Arial" panose="020B0604020202020204" pitchFamily="34" charset="0"/>
                <a:cs typeface="Arial" panose="020B0604020202020204" pitchFamily="34" charset="0"/>
              </a:rPr>
              <a:t>Community Engagement</a:t>
            </a: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 to boost life satisfaction, especially in lower satisfaction countries. Invest in </a:t>
            </a:r>
            <a:r>
              <a:rPr lang="en-GB" sz="1400" i="1" dirty="0">
                <a:latin typeface="Arial" panose="020B0604020202020204" pitchFamily="34" charset="0"/>
                <a:cs typeface="Arial" panose="020B0604020202020204" pitchFamily="34" charset="0"/>
              </a:rPr>
              <a:t>Education</a:t>
            </a: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, </a:t>
            </a:r>
            <a:r>
              <a:rPr lang="en-GB" sz="1400" i="1" dirty="0">
                <a:latin typeface="Arial" panose="020B0604020202020204" pitchFamily="34" charset="0"/>
                <a:cs typeface="Arial" panose="020B0604020202020204" pitchFamily="34" charset="0"/>
              </a:rPr>
              <a:t>Jobs</a:t>
            </a: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, and </a:t>
            </a:r>
            <a:r>
              <a:rPr lang="en-GB" sz="1400" i="1" dirty="0">
                <a:latin typeface="Arial" panose="020B0604020202020204" pitchFamily="34" charset="0"/>
                <a:cs typeface="Arial" panose="020B0604020202020204" pitchFamily="34" charset="0"/>
              </a:rPr>
              <a:t>Environmental Quality</a:t>
            </a: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 as key drivers. Rethink the role of </a:t>
            </a:r>
            <a:r>
              <a:rPr lang="en-GB" sz="1400" i="1" dirty="0">
                <a:latin typeface="Arial" panose="020B0604020202020204" pitchFamily="34" charset="0"/>
                <a:cs typeface="Arial" panose="020B0604020202020204" pitchFamily="34" charset="0"/>
              </a:rPr>
              <a:t>Civic Engagement</a:t>
            </a: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 to optimize its impact.</a:t>
            </a:r>
            <a:endParaRPr lang="en-IT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09795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106BF8-2E9B-64AC-1406-DF81714E30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26</a:t>
            </a:fld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921ACA1-FA50-5663-8D96-A66C971294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1239835"/>
              </p:ext>
            </p:extLst>
          </p:nvPr>
        </p:nvGraphicFramePr>
        <p:xfrm>
          <a:off x="331596" y="1162413"/>
          <a:ext cx="11589102" cy="119894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526494">
                  <a:extLst>
                    <a:ext uri="{9D8B030D-6E8A-4147-A177-3AD203B41FA5}">
                      <a16:colId xmlns:a16="http://schemas.microsoft.com/office/drawing/2014/main" val="395068993"/>
                    </a:ext>
                  </a:extLst>
                </a:gridCol>
                <a:gridCol w="2272075">
                  <a:extLst>
                    <a:ext uri="{9D8B030D-6E8A-4147-A177-3AD203B41FA5}">
                      <a16:colId xmlns:a16="http://schemas.microsoft.com/office/drawing/2014/main" val="2484179481"/>
                    </a:ext>
                  </a:extLst>
                </a:gridCol>
                <a:gridCol w="2790533">
                  <a:extLst>
                    <a:ext uri="{9D8B030D-6E8A-4147-A177-3AD203B41FA5}">
                      <a16:colId xmlns:a16="http://schemas.microsoft.com/office/drawing/2014/main" val="937614551"/>
                    </a:ext>
                  </a:extLst>
                </a:gridCol>
              </a:tblGrid>
              <a:tr h="29973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IT" sz="1600" kern="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Model</a:t>
                      </a:r>
                      <a:endParaRPr lang="en-IT" sz="1600" kern="100" dirty="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IT" sz="1600" kern="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R-Squared Marginal</a:t>
                      </a:r>
                      <a:endParaRPr lang="en-IT" sz="1600" kern="100" dirty="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IT" sz="1600" kern="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R-Squared Conditional</a:t>
                      </a:r>
                      <a:endParaRPr lang="en-IT" sz="1600" kern="100" dirty="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76679055"/>
                  </a:ext>
                </a:extLst>
              </a:tr>
              <a:tr h="29973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IT" sz="1600" kern="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Random Intercept Model</a:t>
                      </a:r>
                      <a:endParaRPr lang="en-IT" sz="1600" kern="100" dirty="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IT" sz="1600" kern="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0.4164</a:t>
                      </a:r>
                      <a:endParaRPr lang="en-IT" sz="1600" kern="100" dirty="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IT" sz="1600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0.6968</a:t>
                      </a:r>
                      <a:endParaRPr lang="en-IT" sz="1600" kern="10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45912515"/>
                  </a:ext>
                </a:extLst>
              </a:tr>
              <a:tr h="29973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IT" sz="1600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Random Intercept with Random Slope for Education</a:t>
                      </a:r>
                      <a:endParaRPr lang="en-IT" sz="1600" kern="10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IT" sz="1600" kern="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0.4035</a:t>
                      </a:r>
                      <a:endParaRPr lang="en-IT" sz="1600" kern="100" dirty="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IT" sz="1600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0.7139</a:t>
                      </a:r>
                      <a:endParaRPr lang="en-IT" sz="1600" kern="10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73222901"/>
                  </a:ext>
                </a:extLst>
              </a:tr>
              <a:tr h="29973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IT" sz="1600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Random Intercept with Random Slope for Community</a:t>
                      </a:r>
                      <a:endParaRPr lang="en-IT" sz="1600" kern="10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IT" sz="1600" kern="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0.4277</a:t>
                      </a:r>
                      <a:endParaRPr lang="en-IT" sz="1600" kern="100" dirty="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IT" sz="1600" kern="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0.7065</a:t>
                      </a:r>
                      <a:endParaRPr lang="en-IT" sz="1600" kern="100" dirty="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7697463"/>
                  </a:ext>
                </a:extLst>
              </a:tr>
            </a:tbl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F063C9A1-608D-E922-9E99-9359373FA3A1}"/>
              </a:ext>
            </a:extLst>
          </p:cNvPr>
          <p:cNvGrpSpPr/>
          <p:nvPr/>
        </p:nvGrpSpPr>
        <p:grpSpPr>
          <a:xfrm>
            <a:off x="237809" y="148466"/>
            <a:ext cx="11716379" cy="462223"/>
            <a:chOff x="2162317" y="356696"/>
            <a:chExt cx="4495192" cy="2718691"/>
          </a:xfrm>
        </p:grpSpPr>
        <p:sp>
          <p:nvSpPr>
            <p:cNvPr id="6" name="Rectangle: Rounded Corners 7">
              <a:extLst>
                <a:ext uri="{FF2B5EF4-FFF2-40B4-BE49-F238E27FC236}">
                  <a16:creationId xmlns:a16="http://schemas.microsoft.com/office/drawing/2014/main" id="{35F4A997-A9EC-E546-2528-ECCFF54F622C}"/>
                </a:ext>
              </a:extLst>
            </p:cNvPr>
            <p:cNvSpPr/>
            <p:nvPr/>
          </p:nvSpPr>
          <p:spPr>
            <a:xfrm>
              <a:off x="2162317" y="356696"/>
              <a:ext cx="4495192" cy="2718691"/>
            </a:xfrm>
            <a:prstGeom prst="roundRect">
              <a:avLst/>
            </a:prstGeom>
            <a:solidFill>
              <a:srgbClr val="139993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7" name="Rectangle: Rounded Corners 4">
              <a:extLst>
                <a:ext uri="{FF2B5EF4-FFF2-40B4-BE49-F238E27FC236}">
                  <a16:creationId xmlns:a16="http://schemas.microsoft.com/office/drawing/2014/main" id="{CAB85FB7-1CFC-738E-90DC-101E1876D251}"/>
                </a:ext>
              </a:extLst>
            </p:cNvPr>
            <p:cNvSpPr txBox="1"/>
            <p:nvPr/>
          </p:nvSpPr>
          <p:spPr>
            <a:xfrm>
              <a:off x="2295033" y="489412"/>
              <a:ext cx="4229760" cy="2369714"/>
            </a:xfrm>
            <a:prstGeom prst="rect">
              <a:avLst/>
            </a:prstGeom>
            <a:solidFill>
              <a:srgbClr val="139993"/>
            </a:solidFill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IN" sz="2000" b="1" kern="1200">
                  <a:latin typeface="Arial" panose="020B0604020202020204" pitchFamily="34" charset="0"/>
                  <a:cs typeface="Arial" panose="020B0604020202020204" pitchFamily="34" charset="0"/>
                </a:rPr>
                <a:t>Mixed Model comparison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AF10A04E-81D5-19C4-575E-65CCE10205D3}"/>
              </a:ext>
            </a:extLst>
          </p:cNvPr>
          <p:cNvSpPr txBox="1"/>
          <p:nvPr/>
        </p:nvSpPr>
        <p:spPr>
          <a:xfrm>
            <a:off x="237809" y="2832995"/>
            <a:ext cx="11589102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1" dirty="0">
                <a:latin typeface="Arial" panose="020B0604020202020204" pitchFamily="34" charset="0"/>
                <a:cs typeface="Arial" panose="020B0604020202020204" pitchFamily="34" charset="0"/>
              </a:rPr>
              <a:t>R-Squared Results</a:t>
            </a: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GB" sz="1400" b="1" dirty="0">
                <a:latin typeface="Arial" panose="020B0604020202020204" pitchFamily="34" charset="0"/>
                <a:cs typeface="Arial" panose="020B0604020202020204" pitchFamily="34" charset="0"/>
              </a:rPr>
              <a:t>Random Intercept Model</a:t>
            </a: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: Marginal R² = 41.64%, Conditional R² = 69.68%</a:t>
            </a:r>
          </a:p>
          <a:p>
            <a:endParaRPr lang="en-GB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1400" b="1" dirty="0">
                <a:latin typeface="Arial" panose="020B0604020202020204" pitchFamily="34" charset="0"/>
                <a:cs typeface="Arial" panose="020B0604020202020204" pitchFamily="34" charset="0"/>
              </a:rPr>
              <a:t>Random Intercept with Random Slope for Education</a:t>
            </a: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: Marginal R² = 40.35%, Conditional R² = 71.39%</a:t>
            </a:r>
          </a:p>
          <a:p>
            <a:endParaRPr lang="en-GB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1400" b="1" dirty="0">
                <a:latin typeface="Arial" panose="020B0604020202020204" pitchFamily="34" charset="0"/>
                <a:cs typeface="Arial" panose="020B0604020202020204" pitchFamily="34" charset="0"/>
              </a:rPr>
              <a:t>Random Intercept with Random Slope for Community</a:t>
            </a: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: Marginal R² = 42.77%, Conditional R² = 70.65%</a:t>
            </a:r>
          </a:p>
          <a:p>
            <a:endParaRPr lang="en-GB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1400" b="1" dirty="0">
                <a:latin typeface="Arial" panose="020B0604020202020204" pitchFamily="34" charset="0"/>
                <a:cs typeface="Arial" panose="020B0604020202020204" pitchFamily="34" charset="0"/>
              </a:rPr>
              <a:t>Key Takeaway</a:t>
            </a: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: All models explain substantial variance in life satisfaction, with </a:t>
            </a:r>
            <a:r>
              <a:rPr lang="en-GB" sz="1400" b="1" dirty="0">
                <a:latin typeface="Arial" panose="020B0604020202020204" pitchFamily="34" charset="0"/>
                <a:cs typeface="Arial" panose="020B0604020202020204" pitchFamily="34" charset="0"/>
              </a:rPr>
              <a:t>Education model</a:t>
            </a: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 showing the highest overall fit. Random slopes for education and community improve the model's explanatory power across countries.</a:t>
            </a:r>
            <a:endParaRPr lang="en-IT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39436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E59595-C8C6-023A-D462-16923344DD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27</a:t>
            </a:fld>
            <a:endParaRPr lang="en-US"/>
          </a:p>
        </p:txBody>
      </p:sp>
      <p:pic>
        <p:nvPicPr>
          <p:cNvPr id="5123" name="Picture 166">
            <a:extLst>
              <a:ext uri="{FF2B5EF4-FFF2-40B4-BE49-F238E27FC236}">
                <a16:creationId xmlns:a16="http://schemas.microsoft.com/office/drawing/2014/main" id="{600C44C7-0F84-F3CA-790E-300BEB1C69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718" y="909317"/>
            <a:ext cx="4147754" cy="2564472"/>
          </a:xfrm>
          <a:prstGeom prst="rect">
            <a:avLst/>
          </a:prstGeom>
          <a:ln w="38100" cap="sq">
            <a:solidFill>
              <a:schemeClr val="accent1"/>
            </a:solidFill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167" descr="A graph with blue and white lines&#10;&#10;AI-generated content may be incorrect.">
            <a:extLst>
              <a:ext uri="{FF2B5EF4-FFF2-40B4-BE49-F238E27FC236}">
                <a16:creationId xmlns:a16="http://schemas.microsoft.com/office/drawing/2014/main" id="{D346E8D1-2594-C0DD-7AD5-0105CE6DE9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0529" y="909323"/>
            <a:ext cx="4147745" cy="2564466"/>
          </a:xfrm>
          <a:prstGeom prst="rect">
            <a:avLst/>
          </a:prstGeom>
          <a:ln w="38100" cap="sq">
            <a:solidFill>
              <a:schemeClr val="accent1"/>
            </a:solidFill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1" name="Picture 168" descr="A graph with blue and white lines&#10;&#10;AI-generated content may be incorrect.">
            <a:extLst>
              <a:ext uri="{FF2B5EF4-FFF2-40B4-BE49-F238E27FC236}">
                <a16:creationId xmlns:a16="http://schemas.microsoft.com/office/drawing/2014/main" id="{B4A35823-68ED-D366-3A0C-6E45879DA3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2124" y="3658066"/>
            <a:ext cx="4147747" cy="2564467"/>
          </a:xfrm>
          <a:prstGeom prst="rect">
            <a:avLst/>
          </a:prstGeom>
          <a:ln w="38100" cap="sq">
            <a:solidFill>
              <a:schemeClr val="accent1"/>
            </a:solidFill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5">
            <a:extLst>
              <a:ext uri="{FF2B5EF4-FFF2-40B4-BE49-F238E27FC236}">
                <a16:creationId xmlns:a16="http://schemas.microsoft.com/office/drawing/2014/main" id="{F64BC88D-6E2A-419D-936E-8F67D4AF35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9177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en-IT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endParaRPr kumimoji="0" lang="it-IT" altLang="en-IT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27C53E3-45E7-ED3D-8B67-CFF3EB4AB4E8}"/>
              </a:ext>
            </a:extLst>
          </p:cNvPr>
          <p:cNvGrpSpPr/>
          <p:nvPr/>
        </p:nvGrpSpPr>
        <p:grpSpPr>
          <a:xfrm>
            <a:off x="237809" y="148466"/>
            <a:ext cx="11716379" cy="462223"/>
            <a:chOff x="2162317" y="356696"/>
            <a:chExt cx="4495192" cy="2718691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C28A8330-527A-6315-2161-026F78E7AE39}"/>
                </a:ext>
              </a:extLst>
            </p:cNvPr>
            <p:cNvSpPr/>
            <p:nvPr/>
          </p:nvSpPr>
          <p:spPr>
            <a:xfrm>
              <a:off x="2162317" y="356696"/>
              <a:ext cx="4495192" cy="2718691"/>
            </a:xfrm>
            <a:prstGeom prst="roundRect">
              <a:avLst/>
            </a:prstGeom>
            <a:solidFill>
              <a:srgbClr val="139993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9" name="Rectangle: Rounded Corners 4">
              <a:extLst>
                <a:ext uri="{FF2B5EF4-FFF2-40B4-BE49-F238E27FC236}">
                  <a16:creationId xmlns:a16="http://schemas.microsoft.com/office/drawing/2014/main" id="{761C7E5F-FED4-E81C-80A5-BBC957277E42}"/>
                </a:ext>
              </a:extLst>
            </p:cNvPr>
            <p:cNvSpPr txBox="1"/>
            <p:nvPr/>
          </p:nvSpPr>
          <p:spPr>
            <a:xfrm>
              <a:off x="2295033" y="489412"/>
              <a:ext cx="4229760" cy="2369714"/>
            </a:xfrm>
            <a:prstGeom prst="rect">
              <a:avLst/>
            </a:prstGeom>
            <a:solidFill>
              <a:srgbClr val="139993"/>
            </a:solidFill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algn="ctr">
                <a:lnSpc>
                  <a:spcPct val="115000"/>
                </a:lnSpc>
                <a:spcBef>
                  <a:spcPts val="800"/>
                </a:spcBef>
                <a:spcAft>
                  <a:spcPts val="400"/>
                </a:spcAft>
              </a:pPr>
              <a:r>
                <a:rPr lang="en-US" sz="1800" b="1" kern="100">
                  <a:solidFill>
                    <a:schemeClr val="bg1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D</a:t>
              </a:r>
              <a:r>
                <a:rPr lang="en-IT" sz="1800" b="1" kern="100">
                  <a:solidFill>
                    <a:schemeClr val="bg1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otplot of random effects from the model with a random intercept and random slope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248777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D1E55B8-1BA5-6A40-6B6B-11EC51978D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28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F5D158-3EC0-6C0A-9679-098E38789BA6}"/>
              </a:ext>
            </a:extLst>
          </p:cNvPr>
          <p:cNvSpPr txBox="1"/>
          <p:nvPr/>
        </p:nvSpPr>
        <p:spPr>
          <a:xfrm>
            <a:off x="2947127" y="4610784"/>
            <a:ext cx="6297745" cy="954107"/>
          </a:xfrm>
          <a:prstGeom prst="rect">
            <a:avLst/>
          </a:prstGeom>
          <a:noFill/>
          <a:ln>
            <a:solidFill>
              <a:srgbClr val="139993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GB" sz="14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Model 3</a:t>
            </a:r>
            <a:r>
              <a:rPr lang="en-GB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provides the best balance of accuracy and complexity.</a:t>
            </a:r>
          </a:p>
          <a:p>
            <a:pPr algn="just"/>
            <a:endParaRPr lang="en-GB" sz="14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GB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Random slopes in Models 5 and 6 do not significantly improve fit, likely due to limited data.</a:t>
            </a:r>
            <a:endParaRPr lang="en-IT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2F6FD64-C25D-4DED-16A1-0528E043B7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7382622"/>
              </p:ext>
            </p:extLst>
          </p:nvPr>
        </p:nvGraphicFramePr>
        <p:xfrm>
          <a:off x="291861" y="1484375"/>
          <a:ext cx="11608278" cy="223021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869426">
                  <a:extLst>
                    <a:ext uri="{9D8B030D-6E8A-4147-A177-3AD203B41FA5}">
                      <a16:colId xmlns:a16="http://schemas.microsoft.com/office/drawing/2014/main" val="3819678874"/>
                    </a:ext>
                  </a:extLst>
                </a:gridCol>
                <a:gridCol w="3869426">
                  <a:extLst>
                    <a:ext uri="{9D8B030D-6E8A-4147-A177-3AD203B41FA5}">
                      <a16:colId xmlns:a16="http://schemas.microsoft.com/office/drawing/2014/main" val="4079010461"/>
                    </a:ext>
                  </a:extLst>
                </a:gridCol>
                <a:gridCol w="3869426">
                  <a:extLst>
                    <a:ext uri="{9D8B030D-6E8A-4147-A177-3AD203B41FA5}">
                      <a16:colId xmlns:a16="http://schemas.microsoft.com/office/drawing/2014/main" val="2244068729"/>
                    </a:ext>
                  </a:extLst>
                </a:gridCol>
              </a:tblGrid>
              <a:tr h="31390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Model</a:t>
                      </a:r>
                      <a:endParaRPr lang="en-IT" sz="1800" kern="10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AIC</a:t>
                      </a:r>
                      <a:endParaRPr lang="en-IT" sz="1800" kern="10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BIC</a:t>
                      </a:r>
                      <a:endParaRPr lang="en-IT" sz="1800" kern="10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35899205"/>
                  </a:ext>
                </a:extLst>
              </a:tr>
              <a:tr h="31552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Model 1</a:t>
                      </a:r>
                      <a:endParaRPr lang="en-IT" sz="1800" kern="10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1068.28</a:t>
                      </a:r>
                      <a:endParaRPr lang="en-IT" sz="1800" kern="100" dirty="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1112.11</a:t>
                      </a:r>
                      <a:endParaRPr lang="en-IT" sz="1800" kern="10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7073930"/>
                  </a:ext>
                </a:extLst>
              </a:tr>
              <a:tr h="29214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Model 2</a:t>
                      </a:r>
                      <a:endParaRPr lang="en-IT" sz="1800" kern="10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977.15</a:t>
                      </a:r>
                      <a:endParaRPr lang="en-IT" sz="1800" kern="10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1185.34</a:t>
                      </a:r>
                      <a:endParaRPr lang="en-IT" sz="1800" kern="100" dirty="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72208340"/>
                  </a:ext>
                </a:extLst>
              </a:tr>
              <a:tr h="28192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Model 3</a:t>
                      </a:r>
                      <a:endParaRPr lang="en-IT" sz="1800" kern="10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965.94</a:t>
                      </a:r>
                      <a:endParaRPr lang="en-IT" sz="1800" kern="10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1057.25</a:t>
                      </a:r>
                      <a:endParaRPr lang="en-IT" sz="1800" kern="100" dirty="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30301583"/>
                  </a:ext>
                </a:extLst>
              </a:tr>
              <a:tr h="33472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Model 4 (Random Intercept)</a:t>
                      </a:r>
                      <a:endParaRPr lang="en-IT" sz="1800" kern="10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1082.41</a:t>
                      </a:r>
                      <a:endParaRPr lang="en-IT" sz="1800" kern="10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1129.89</a:t>
                      </a:r>
                      <a:endParaRPr lang="en-IT" sz="1800" kern="100" dirty="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96139654"/>
                  </a:ext>
                </a:extLst>
              </a:tr>
              <a:tr h="29214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Model 5 (RI+S_Edu)</a:t>
                      </a:r>
                      <a:endParaRPr lang="en-IT" sz="1800" kern="10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1078.27</a:t>
                      </a:r>
                      <a:endParaRPr lang="en-IT" sz="1800" kern="10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1133.06</a:t>
                      </a:r>
                      <a:endParaRPr lang="en-IT" sz="1800" kern="100" dirty="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63123674"/>
                  </a:ext>
                </a:extLst>
              </a:tr>
              <a:tr h="39309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Model 6 (RI+S_Comm)</a:t>
                      </a:r>
                      <a:endParaRPr lang="en-IT" sz="1800" kern="10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1075.20</a:t>
                      </a:r>
                      <a:endParaRPr lang="en-IT" sz="1800" kern="10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1129.99</a:t>
                      </a:r>
                      <a:endParaRPr lang="en-IT" sz="1800" kern="100" dirty="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87741802"/>
                  </a:ext>
                </a:extLst>
              </a:tr>
            </a:tbl>
          </a:graphicData>
        </a:graphic>
      </p:graphicFrame>
      <p:grpSp>
        <p:nvGrpSpPr>
          <p:cNvPr id="8" name="Group 7">
            <a:extLst>
              <a:ext uri="{FF2B5EF4-FFF2-40B4-BE49-F238E27FC236}">
                <a16:creationId xmlns:a16="http://schemas.microsoft.com/office/drawing/2014/main" id="{F9195883-15A0-AE26-3F95-0F4506F329F6}"/>
              </a:ext>
            </a:extLst>
          </p:cNvPr>
          <p:cNvGrpSpPr/>
          <p:nvPr/>
        </p:nvGrpSpPr>
        <p:grpSpPr>
          <a:xfrm>
            <a:off x="237809" y="148466"/>
            <a:ext cx="11716379" cy="462223"/>
            <a:chOff x="2162317" y="356696"/>
            <a:chExt cx="4495192" cy="2718691"/>
          </a:xfrm>
        </p:grpSpPr>
        <p:sp>
          <p:nvSpPr>
            <p:cNvPr id="9" name="Rectangle: Rounded Corners 7">
              <a:extLst>
                <a:ext uri="{FF2B5EF4-FFF2-40B4-BE49-F238E27FC236}">
                  <a16:creationId xmlns:a16="http://schemas.microsoft.com/office/drawing/2014/main" id="{E261EACE-09D6-7FB9-1ECB-DB72EC0296C6}"/>
                </a:ext>
              </a:extLst>
            </p:cNvPr>
            <p:cNvSpPr/>
            <p:nvPr/>
          </p:nvSpPr>
          <p:spPr>
            <a:xfrm>
              <a:off x="2162317" y="356696"/>
              <a:ext cx="4495192" cy="2718691"/>
            </a:xfrm>
            <a:prstGeom prst="roundRect">
              <a:avLst/>
            </a:prstGeom>
            <a:solidFill>
              <a:srgbClr val="139993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10" name="Rectangle: Rounded Corners 4">
              <a:extLst>
                <a:ext uri="{FF2B5EF4-FFF2-40B4-BE49-F238E27FC236}">
                  <a16:creationId xmlns:a16="http://schemas.microsoft.com/office/drawing/2014/main" id="{1FB187E0-1DF6-A823-BA61-8AB550526CD5}"/>
                </a:ext>
              </a:extLst>
            </p:cNvPr>
            <p:cNvSpPr txBox="1"/>
            <p:nvPr/>
          </p:nvSpPr>
          <p:spPr>
            <a:xfrm>
              <a:off x="2295033" y="489412"/>
              <a:ext cx="4229760" cy="2369714"/>
            </a:xfrm>
            <a:prstGeom prst="rect">
              <a:avLst/>
            </a:prstGeom>
            <a:solidFill>
              <a:srgbClr val="139993"/>
            </a:solidFill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IN" sz="2000" b="1" kern="1200">
                  <a:latin typeface="Arial" panose="020B0604020202020204" pitchFamily="34" charset="0"/>
                  <a:cs typeface="Arial" panose="020B0604020202020204" pitchFamily="34" charset="0"/>
                </a:rPr>
                <a:t>Regression Models comparison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583879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B205D8-38FD-C1CD-57F7-B7EE7F5FAE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3B50BB3-5593-6539-0425-081FBF3FA78F}"/>
              </a:ext>
            </a:extLst>
          </p:cNvPr>
          <p:cNvSpPr txBox="1"/>
          <p:nvPr/>
        </p:nvSpPr>
        <p:spPr>
          <a:xfrm>
            <a:off x="207346" y="776788"/>
            <a:ext cx="11794154" cy="35394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 algn="just">
              <a:buFont typeface="Wingdings"/>
              <a:buChar char="Ø"/>
            </a:pPr>
            <a:r>
              <a:rPr lang="en-US" sz="1400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The regression models provided robust insights into the relationships </a:t>
            </a:r>
            <a:r>
              <a:rPr lang="en-US" sz="1400" b="1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between these factors and life satisfaction</a:t>
            </a:r>
            <a:r>
              <a:rPr lang="en-US" sz="1400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.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Wingdings"/>
              <a:buChar char="Ø"/>
            </a:pP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Wingdings"/>
              <a:buChar char="Ø"/>
            </a:pPr>
            <a:r>
              <a:rPr lang="en-US" sz="1400" b="1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Most important attributes</a:t>
            </a:r>
            <a:r>
              <a:rPr lang="en-US" sz="1400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regarding life satisfaction (taking into account the Model 3 results):</a:t>
            </a:r>
          </a:p>
          <a:p>
            <a:pPr marL="285750" indent="-285750" algn="just">
              <a:buFont typeface="Wingdings"/>
              <a:buChar char="Ø"/>
            </a:pPr>
            <a:endParaRPr lang="en-US" sz="1400" dirty="0">
              <a:latin typeface="Arial" panose="020B0604020202020204" pitchFamily="34" charset="0"/>
              <a:ea typeface="+mn-lt"/>
              <a:cs typeface="Arial" panose="020B0604020202020204" pitchFamily="34" charset="0"/>
            </a:endParaRPr>
          </a:p>
          <a:p>
            <a:pPr marL="285750" indent="-285750" algn="just">
              <a:buFont typeface="Wingdings"/>
              <a:buChar char="Ø"/>
            </a:pPr>
            <a:endParaRPr lang="en-US" sz="1400" dirty="0">
              <a:latin typeface="Arial" panose="020B0604020202020204" pitchFamily="34" charset="0"/>
              <a:ea typeface="+mn-lt"/>
              <a:cs typeface="Arial" panose="020B0604020202020204" pitchFamily="34" charset="0"/>
            </a:endParaRPr>
          </a:p>
          <a:p>
            <a:pPr marL="285750" indent="-285750" algn="just">
              <a:buFont typeface="Wingdings"/>
              <a:buChar char="Ø"/>
            </a:pPr>
            <a:endParaRPr lang="en-US" sz="1400" dirty="0">
              <a:latin typeface="Arial" panose="020B0604020202020204" pitchFamily="34" charset="0"/>
              <a:ea typeface="+mn-lt"/>
              <a:cs typeface="Arial" panose="020B0604020202020204" pitchFamily="34" charset="0"/>
            </a:endParaRPr>
          </a:p>
          <a:p>
            <a:pPr marL="285750" indent="-285750" algn="just">
              <a:buFont typeface="Wingdings"/>
              <a:buChar char="Ø"/>
            </a:pPr>
            <a:endParaRPr lang="en-US" sz="1400" dirty="0">
              <a:latin typeface="Arial" panose="020B0604020202020204" pitchFamily="34" charset="0"/>
              <a:ea typeface="+mn-lt"/>
              <a:cs typeface="Arial" panose="020B0604020202020204" pitchFamily="34" charset="0"/>
            </a:endParaRPr>
          </a:p>
          <a:p>
            <a:pPr marL="285750" indent="-285750" algn="just">
              <a:buFont typeface="Wingdings"/>
              <a:buChar char="Ø"/>
            </a:pPr>
            <a:endParaRPr lang="en-US" sz="1400" dirty="0">
              <a:latin typeface="Arial" panose="020B0604020202020204" pitchFamily="34" charset="0"/>
              <a:ea typeface="+mn-lt"/>
              <a:cs typeface="Arial" panose="020B0604020202020204" pitchFamily="34" charset="0"/>
            </a:endParaRPr>
          </a:p>
          <a:p>
            <a:pPr marL="285750" indent="-285750" algn="just">
              <a:buFont typeface="Wingdings"/>
              <a:buChar char="Ø"/>
            </a:pPr>
            <a:endParaRPr lang="en-US" sz="1400" dirty="0">
              <a:latin typeface="Arial" panose="020B0604020202020204" pitchFamily="34" charset="0"/>
              <a:ea typeface="+mn-lt"/>
              <a:cs typeface="Arial" panose="020B0604020202020204" pitchFamily="34" charset="0"/>
            </a:endParaRPr>
          </a:p>
          <a:p>
            <a:pPr marL="285750" indent="-285750" algn="just">
              <a:buFont typeface="Wingdings"/>
              <a:buChar char="Ø"/>
            </a:pPr>
            <a:endParaRPr lang="en-US" sz="1400" dirty="0">
              <a:latin typeface="Arial" panose="020B0604020202020204" pitchFamily="34" charset="0"/>
              <a:ea typeface="+mn-lt"/>
              <a:cs typeface="Arial" panose="020B0604020202020204" pitchFamily="34" charset="0"/>
            </a:endParaRPr>
          </a:p>
          <a:p>
            <a:pPr marL="285750" indent="-285750" algn="just">
              <a:buFont typeface="Wingdings"/>
              <a:buChar char="Ø"/>
            </a:pPr>
            <a:endParaRPr lang="en-US" sz="1400" dirty="0">
              <a:latin typeface="Arial" panose="020B0604020202020204" pitchFamily="34" charset="0"/>
              <a:ea typeface="+mn-lt"/>
              <a:cs typeface="Arial" panose="020B0604020202020204" pitchFamily="34" charset="0"/>
            </a:endParaRPr>
          </a:p>
          <a:p>
            <a:pPr marL="285750" indent="-285750" algn="just">
              <a:buFont typeface="Wingdings"/>
              <a:buChar char="Ø"/>
            </a:pPr>
            <a:endParaRPr lang="en-US" sz="1400" dirty="0">
              <a:latin typeface="Arial" panose="020B0604020202020204" pitchFamily="34" charset="0"/>
              <a:ea typeface="+mn-lt"/>
              <a:cs typeface="Arial" panose="020B0604020202020204" pitchFamily="34" charset="0"/>
            </a:endParaRPr>
          </a:p>
          <a:p>
            <a:pPr marL="285750" indent="-285750" algn="just">
              <a:buFont typeface="Wingdings"/>
              <a:buChar char="Ø"/>
            </a:pPr>
            <a:endParaRPr lang="en-US" sz="1400" dirty="0">
              <a:latin typeface="Arial" panose="020B0604020202020204" pitchFamily="34" charset="0"/>
              <a:ea typeface="+mn-lt"/>
              <a:cs typeface="Arial" panose="020B0604020202020204" pitchFamily="34" charset="0"/>
            </a:endParaRPr>
          </a:p>
          <a:p>
            <a:pPr marL="285750" indent="-285750" algn="just">
              <a:buFont typeface="Wingdings"/>
              <a:buChar char="Ø"/>
            </a:pPr>
            <a:endParaRPr lang="en-US" sz="1400" dirty="0">
              <a:latin typeface="Arial" panose="020B0604020202020204" pitchFamily="34" charset="0"/>
              <a:ea typeface="+mn-lt"/>
              <a:cs typeface="Arial" panose="020B0604020202020204" pitchFamily="34" charset="0"/>
            </a:endParaRPr>
          </a:p>
          <a:p>
            <a:pPr marL="285750" indent="-285750" algn="just">
              <a:buFont typeface="Wingdings"/>
              <a:buChar char="Ø"/>
            </a:pPr>
            <a:endParaRPr lang="en-US" sz="1400" dirty="0">
              <a:latin typeface="Arial" panose="020B0604020202020204" pitchFamily="34" charset="0"/>
              <a:ea typeface="+mn-lt"/>
              <a:cs typeface="Arial" panose="020B0604020202020204" pitchFamily="34" charset="0"/>
            </a:endParaRPr>
          </a:p>
          <a:p>
            <a:pPr marL="285750" indent="-285750" algn="just">
              <a:buFont typeface="Wingdings,Sans-Serif"/>
              <a:buChar char="Ø"/>
            </a:pPr>
            <a:r>
              <a:rPr lang="en-US" sz="1400" b="1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Most important attributes</a:t>
            </a:r>
            <a:r>
              <a:rPr lang="en-US" sz="1400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regarding life satisfaction (taking into account the Model 3 results):</a:t>
            </a:r>
            <a:endParaRPr lang="en-IN" sz="1400" i="1" dirty="0">
              <a:latin typeface="Arial" panose="020B0604020202020204" pitchFamily="34" charset="0"/>
              <a:ea typeface="+mn-lt"/>
              <a:cs typeface="Arial" panose="020B0604020202020204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044727F-70A4-CC8B-6A4C-0DB2481C69BD}"/>
              </a:ext>
            </a:extLst>
          </p:cNvPr>
          <p:cNvGrpSpPr/>
          <p:nvPr/>
        </p:nvGrpSpPr>
        <p:grpSpPr>
          <a:xfrm>
            <a:off x="90434" y="128327"/>
            <a:ext cx="11911066" cy="462223"/>
            <a:chOff x="2162317" y="356696"/>
            <a:chExt cx="4495192" cy="2718691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847678F8-797B-97D3-8545-989849F3F3AC}"/>
                </a:ext>
              </a:extLst>
            </p:cNvPr>
            <p:cNvSpPr/>
            <p:nvPr/>
          </p:nvSpPr>
          <p:spPr>
            <a:xfrm>
              <a:off x="2162317" y="356696"/>
              <a:ext cx="4495192" cy="2718691"/>
            </a:xfrm>
            <a:prstGeom prst="roundRect">
              <a:avLst/>
            </a:prstGeom>
            <a:solidFill>
              <a:srgbClr val="139993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9" name="Rectangle: Rounded Corners 4">
              <a:extLst>
                <a:ext uri="{FF2B5EF4-FFF2-40B4-BE49-F238E27FC236}">
                  <a16:creationId xmlns:a16="http://schemas.microsoft.com/office/drawing/2014/main" id="{C802E1AC-4C8F-A24D-E3C7-FE914FB2A977}"/>
                </a:ext>
              </a:extLst>
            </p:cNvPr>
            <p:cNvSpPr txBox="1"/>
            <p:nvPr/>
          </p:nvSpPr>
          <p:spPr>
            <a:xfrm>
              <a:off x="2295033" y="489412"/>
              <a:ext cx="4229760" cy="2369714"/>
            </a:xfrm>
            <a:prstGeom prst="rect">
              <a:avLst/>
            </a:prstGeom>
            <a:solidFill>
              <a:srgbClr val="139993"/>
            </a:solidFill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b="1">
                  <a:latin typeface="Arial" panose="020B0604020202020204" pitchFamily="34" charset="0"/>
                  <a:cs typeface="Arial" panose="020B0604020202020204" pitchFamily="34" charset="0"/>
                </a:rPr>
                <a:t>Conclusion</a:t>
              </a:r>
              <a:endParaRPr lang="en-IN" sz="2000" kern="12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D92599D-1A5C-BD2F-AF80-5F7B834A5529}"/>
              </a:ext>
            </a:extLst>
          </p:cNvPr>
          <p:cNvGrpSpPr/>
          <p:nvPr/>
        </p:nvGrpSpPr>
        <p:grpSpPr>
          <a:xfrm>
            <a:off x="1310385" y="1744985"/>
            <a:ext cx="7278376" cy="1940925"/>
            <a:chOff x="809344" y="1786738"/>
            <a:chExt cx="7278376" cy="1940925"/>
          </a:xfrm>
        </p:grpSpPr>
        <p:sp>
          <p:nvSpPr>
            <p:cNvPr id="19" name="Arrow: Right 18">
              <a:extLst>
                <a:ext uri="{FF2B5EF4-FFF2-40B4-BE49-F238E27FC236}">
                  <a16:creationId xmlns:a16="http://schemas.microsoft.com/office/drawing/2014/main" id="{B28719EB-D2BF-D137-4FBF-FFAF93F85088}"/>
                </a:ext>
              </a:extLst>
            </p:cNvPr>
            <p:cNvSpPr/>
            <p:nvPr/>
          </p:nvSpPr>
          <p:spPr>
            <a:xfrm>
              <a:off x="809344" y="1786738"/>
              <a:ext cx="7278376" cy="1940925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5CF729DD-37E5-E36E-89C6-DCE29D4C3369}"/>
                </a:ext>
              </a:extLst>
            </p:cNvPr>
            <p:cNvGrpSpPr/>
            <p:nvPr/>
          </p:nvGrpSpPr>
          <p:grpSpPr>
            <a:xfrm>
              <a:off x="812302" y="1805975"/>
              <a:ext cx="6123137" cy="1916482"/>
              <a:chOff x="2524192" y="2348769"/>
              <a:chExt cx="6123137" cy="1916482"/>
            </a:xfrm>
          </p:grpSpPr>
          <p:sp>
            <p:nvSpPr>
              <p:cNvPr id="3" name="Oval 2">
                <a:extLst>
                  <a:ext uri="{FF2B5EF4-FFF2-40B4-BE49-F238E27FC236}">
                    <a16:creationId xmlns:a16="http://schemas.microsoft.com/office/drawing/2014/main" id="{8C4532F0-1951-44BD-AC28-1439CC4D5BF0}"/>
                  </a:ext>
                </a:extLst>
              </p:cNvPr>
              <p:cNvSpPr/>
              <p:nvPr/>
            </p:nvSpPr>
            <p:spPr>
              <a:xfrm>
                <a:off x="2524192" y="2348769"/>
                <a:ext cx="1906043" cy="19164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2603AFA4-C1BF-4222-8859-F89607A271A7}"/>
                  </a:ext>
                </a:extLst>
              </p:cNvPr>
              <p:cNvSpPr/>
              <p:nvPr/>
            </p:nvSpPr>
            <p:spPr>
              <a:xfrm>
                <a:off x="4632739" y="2348769"/>
                <a:ext cx="1906043" cy="19164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22390903-92BE-910B-511F-D6B3A9F82CEF}"/>
                  </a:ext>
                </a:extLst>
              </p:cNvPr>
              <p:cNvSpPr/>
              <p:nvPr/>
            </p:nvSpPr>
            <p:spPr>
              <a:xfrm>
                <a:off x="6741286" y="2348769"/>
                <a:ext cx="1906043" cy="19164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3AE33BE-C7A1-EDF4-86B2-96A55910DB81}"/>
                  </a:ext>
                </a:extLst>
              </p:cNvPr>
              <p:cNvSpPr txBox="1"/>
              <p:nvPr/>
            </p:nvSpPr>
            <p:spPr>
              <a:xfrm>
                <a:off x="2671575" y="3126764"/>
                <a:ext cx="1605419" cy="338554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rgbClr val="FFFF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Income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0F9F949-59E4-0E66-0A55-D9ED60334CC2}"/>
                  </a:ext>
                </a:extLst>
              </p:cNvPr>
              <p:cNvSpPr txBox="1"/>
              <p:nvPr/>
            </p:nvSpPr>
            <p:spPr>
              <a:xfrm>
                <a:off x="4780123" y="3126763"/>
                <a:ext cx="1605419" cy="338554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rgbClr val="FFFF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Community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876DC1A-23DB-F933-AC1D-361AA3930143}"/>
                  </a:ext>
                </a:extLst>
              </p:cNvPr>
              <p:cNvSpPr txBox="1"/>
              <p:nvPr/>
            </p:nvSpPr>
            <p:spPr>
              <a:xfrm>
                <a:off x="6888670" y="3126763"/>
                <a:ext cx="1605419" cy="338554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rgbClr val="FFFF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Jobs</a:t>
                </a:r>
              </a:p>
            </p:txBody>
          </p:sp>
        </p:grp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B0A2F70-D761-0DDC-FC77-7D64C581D31B}"/>
              </a:ext>
            </a:extLst>
          </p:cNvPr>
          <p:cNvGrpSpPr/>
          <p:nvPr/>
        </p:nvGrpSpPr>
        <p:grpSpPr>
          <a:xfrm>
            <a:off x="4100385" y="4676522"/>
            <a:ext cx="4014590" cy="1916482"/>
            <a:chOff x="2576384" y="4499070"/>
            <a:chExt cx="4014590" cy="1916482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DD83F04D-7E27-897B-89C7-6C72560683AF}"/>
                </a:ext>
              </a:extLst>
            </p:cNvPr>
            <p:cNvSpPr/>
            <p:nvPr/>
          </p:nvSpPr>
          <p:spPr>
            <a:xfrm>
              <a:off x="2576384" y="4499070"/>
              <a:ext cx="1906043" cy="1916482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EAE8B49-089E-395C-5EF1-3AEF6B919E11}"/>
                </a:ext>
              </a:extLst>
            </p:cNvPr>
            <p:cNvSpPr/>
            <p:nvPr/>
          </p:nvSpPr>
          <p:spPr>
            <a:xfrm>
              <a:off x="4684931" y="4499070"/>
              <a:ext cx="1906043" cy="1916482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C29A31B-482F-807E-0492-5BCB9EAAA6D1}"/>
                </a:ext>
              </a:extLst>
            </p:cNvPr>
            <p:cNvSpPr txBox="1"/>
            <p:nvPr/>
          </p:nvSpPr>
          <p:spPr>
            <a:xfrm>
              <a:off x="2723766" y="5016106"/>
              <a:ext cx="1605419" cy="83099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Education x</a:t>
              </a:r>
            </a:p>
            <a:p>
              <a:pPr algn="ctr"/>
              <a:r>
                <a:rPr lang="en-US" sz="1600" b="1" dirty="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Accessibility to Services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B3F9068-875B-3AC0-E222-99A351958A04}"/>
                </a:ext>
              </a:extLst>
            </p:cNvPr>
            <p:cNvSpPr txBox="1"/>
            <p:nvPr/>
          </p:nvSpPr>
          <p:spPr>
            <a:xfrm>
              <a:off x="4832313" y="5162243"/>
              <a:ext cx="1605419" cy="584775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Safety x</a:t>
              </a:r>
            </a:p>
            <a:p>
              <a:pPr algn="ctr"/>
              <a:r>
                <a:rPr lang="en-US" sz="1600" b="1" dirty="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Housing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3731A84-8220-8937-68E2-540604F836A8}"/>
              </a:ext>
            </a:extLst>
          </p:cNvPr>
          <p:cNvGrpSpPr/>
          <p:nvPr/>
        </p:nvGrpSpPr>
        <p:grpSpPr>
          <a:xfrm>
            <a:off x="8805577" y="2082823"/>
            <a:ext cx="2876810" cy="1269304"/>
            <a:chOff x="8795139" y="2051508"/>
            <a:chExt cx="2876810" cy="1269304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70C461B-AB67-4077-48E9-19C2D632ADE6}"/>
                </a:ext>
              </a:extLst>
            </p:cNvPr>
            <p:cNvSpPr txBox="1"/>
            <p:nvPr/>
          </p:nvSpPr>
          <p:spPr>
            <a:xfrm>
              <a:off x="8857990" y="2427424"/>
              <a:ext cx="2743200" cy="584775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GB" sz="1600" b="1" dirty="0">
                  <a:latin typeface="Arial"/>
                  <a:cs typeface="Arial"/>
                </a:rPr>
                <a:t>Interacting with Civic Engagement</a:t>
              </a:r>
              <a:endParaRPr lang="en-US" sz="1600" b="1" dirty="0">
                <a:latin typeface="Arial"/>
                <a:cs typeface="Arial"/>
              </a:endParaRPr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CBC88212-2B83-D87E-0907-5C03B2D1CFEC}"/>
                </a:ext>
              </a:extLst>
            </p:cNvPr>
            <p:cNvSpPr/>
            <p:nvPr/>
          </p:nvSpPr>
          <p:spPr>
            <a:xfrm>
              <a:off x="8795139" y="2051508"/>
              <a:ext cx="2876810" cy="1269304"/>
            </a:xfrm>
            <a:prstGeom prst="roundRect">
              <a:avLst/>
            </a:prstGeom>
            <a:noFill/>
            <a:ln>
              <a:solidFill>
                <a:srgbClr val="13999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Slide Number Placeholder 2">
            <a:extLst>
              <a:ext uri="{FF2B5EF4-FFF2-40B4-BE49-F238E27FC236}">
                <a16:creationId xmlns:a16="http://schemas.microsoft.com/office/drawing/2014/main" id="{C613F2CE-4D36-32E7-C8FE-E3653C7B3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800" y="6318446"/>
            <a:ext cx="615696" cy="365125"/>
          </a:xfrm>
        </p:spPr>
        <p:txBody>
          <a:bodyPr/>
          <a:lstStyle/>
          <a:p>
            <a:fld id="{5A33CB2A-1702-4C1D-9CC4-8D472D39F19E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03829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F07F760-6DB4-2FFD-26FE-32B7D9A4B6F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rcRect l="15835" t="12253" b="4352"/>
          <a:stretch/>
        </p:blipFill>
        <p:spPr>
          <a:xfrm>
            <a:off x="0" y="666118"/>
            <a:ext cx="6943411" cy="619188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09E6C73-AF27-8D77-9840-1727ED3B1BBA}"/>
              </a:ext>
            </a:extLst>
          </p:cNvPr>
          <p:cNvSpPr txBox="1"/>
          <p:nvPr/>
        </p:nvSpPr>
        <p:spPr>
          <a:xfrm>
            <a:off x="8504880" y="3025587"/>
            <a:ext cx="3153720" cy="29852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000" i="1" kern="1200" cap="all" baseline="0" dirty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OECD </a:t>
            </a:r>
            <a:r>
              <a:rPr lang="en-US" sz="2000" i="1" kern="1200" cap="all" baseline="0" dirty="0" err="1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DataBase</a:t>
            </a:r>
            <a:endParaRPr lang="en-US" sz="2000" i="1" kern="1200" cap="all" baseline="0" dirty="0">
              <a:solidFill>
                <a:schemeClr val="tx2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BDCE12A-0B18-1510-5F74-7662582B2430}"/>
              </a:ext>
            </a:extLst>
          </p:cNvPr>
          <p:cNvGrpSpPr/>
          <p:nvPr/>
        </p:nvGrpSpPr>
        <p:grpSpPr>
          <a:xfrm>
            <a:off x="120466" y="120274"/>
            <a:ext cx="11827024" cy="573062"/>
            <a:chOff x="2162317" y="356696"/>
            <a:chExt cx="4495192" cy="2718691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81E6C14E-41EC-3C4B-E4D4-1BD1CA335C55}"/>
                </a:ext>
              </a:extLst>
            </p:cNvPr>
            <p:cNvSpPr/>
            <p:nvPr/>
          </p:nvSpPr>
          <p:spPr>
            <a:xfrm>
              <a:off x="2162317" y="356696"/>
              <a:ext cx="4495192" cy="2718691"/>
            </a:xfrm>
            <a:prstGeom prst="roundRect">
              <a:avLst/>
            </a:prstGeom>
            <a:solidFill>
              <a:srgbClr val="139993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IN" sz="2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" name="Rectangle: Rounded Corners 4">
              <a:extLst>
                <a:ext uri="{FF2B5EF4-FFF2-40B4-BE49-F238E27FC236}">
                  <a16:creationId xmlns:a16="http://schemas.microsoft.com/office/drawing/2014/main" id="{2733E23B-A848-64EE-85F1-340208DC8F9B}"/>
                </a:ext>
              </a:extLst>
            </p:cNvPr>
            <p:cNvSpPr txBox="1"/>
            <p:nvPr/>
          </p:nvSpPr>
          <p:spPr>
            <a:xfrm>
              <a:off x="2295033" y="1054636"/>
              <a:ext cx="4229760" cy="132281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000" b="1" kern="1200" dirty="0">
                  <a:latin typeface="Arial"/>
                  <a:cs typeface="Arial"/>
                </a:rPr>
                <a:t>Data Collection</a:t>
              </a:r>
              <a:r>
                <a:rPr lang="en-US" sz="2000" b="1" dirty="0">
                  <a:latin typeface="Arial"/>
                  <a:cs typeface="Arial"/>
                </a:rPr>
                <a:t> &amp; Pre-Processing</a:t>
              </a:r>
              <a:endParaRPr lang="en-IN" sz="2000" kern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715F31A9-76B4-52C9-1D2C-37808FA3A7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5895" y="3025587"/>
            <a:ext cx="5286086" cy="3832412"/>
          </a:xfrm>
          <a:prstGeom prst="rect">
            <a:avLst/>
          </a:prstGeom>
        </p:spPr>
      </p:pic>
      <p:graphicFrame>
        <p:nvGraphicFramePr>
          <p:cNvPr id="14" name="Diagram 13">
            <a:extLst>
              <a:ext uri="{FF2B5EF4-FFF2-40B4-BE49-F238E27FC236}">
                <a16:creationId xmlns:a16="http://schemas.microsoft.com/office/drawing/2014/main" id="{23C51261-10BC-F31E-EA69-AB0932C4638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94384732"/>
              </p:ext>
            </p:extLst>
          </p:nvPr>
        </p:nvGraphicFramePr>
        <p:xfrm>
          <a:off x="3535968" y="1239180"/>
          <a:ext cx="8411522" cy="50412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FF2E5210-F4E1-BF9C-F196-C7E625BB13C3}"/>
              </a:ext>
            </a:extLst>
          </p:cNvPr>
          <p:cNvSpPr txBox="1"/>
          <p:nvPr/>
        </p:nvSpPr>
        <p:spPr>
          <a:xfrm>
            <a:off x="120466" y="6402789"/>
            <a:ext cx="1194749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sz="1400" b="1" u="sng" dirty="0">
                <a:latin typeface="Arial" panose="020B0604020202020204" pitchFamily="34" charset="0"/>
                <a:cs typeface="Arial" panose="020B0604020202020204" pitchFamily="34" charset="0"/>
              </a:rPr>
              <a:t>Data Source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: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  <a:hlinkClick r:id="rId10"/>
              </a:rPr>
              <a:t>https://www.oecdregionalwellbeing.org/assets/downloads/OECD-Regional-Well-Being-Data-File.xlsx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IN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60605E71-56BB-8130-C02E-E1DB45A3E9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800" y="6318446"/>
            <a:ext cx="615696" cy="365125"/>
          </a:xfrm>
        </p:spPr>
        <p:txBody>
          <a:bodyPr/>
          <a:lstStyle/>
          <a:p>
            <a:fld id="{5A33CB2A-1702-4C1D-9CC4-8D472D39F19E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23017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DC60FD-34B6-1C86-3AF2-B4669E68C0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erson holding a globe">
            <a:extLst>
              <a:ext uri="{FF2B5EF4-FFF2-40B4-BE49-F238E27FC236}">
                <a16:creationId xmlns:a16="http://schemas.microsoft.com/office/drawing/2014/main" id="{91D02BF3-EEAF-FAAF-2F74-E5B41F43721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8000"/>
          </a:blip>
          <a:srcRect b="5462"/>
          <a:stretch/>
        </p:blipFill>
        <p:spPr>
          <a:xfrm>
            <a:off x="20" y="10"/>
            <a:ext cx="12191980" cy="6857991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32FB862F-7EF7-F961-BA07-10C0FC9397E9}"/>
              </a:ext>
            </a:extLst>
          </p:cNvPr>
          <p:cNvGrpSpPr/>
          <p:nvPr/>
        </p:nvGrpSpPr>
        <p:grpSpPr>
          <a:xfrm>
            <a:off x="237810" y="3197888"/>
            <a:ext cx="11716379" cy="462223"/>
            <a:chOff x="2162317" y="356696"/>
            <a:chExt cx="4495192" cy="2718691"/>
          </a:xfrm>
        </p:grpSpPr>
        <p:sp>
          <p:nvSpPr>
            <p:cNvPr id="5" name="Rectangle: Rounded Corners 7">
              <a:extLst>
                <a:ext uri="{FF2B5EF4-FFF2-40B4-BE49-F238E27FC236}">
                  <a16:creationId xmlns:a16="http://schemas.microsoft.com/office/drawing/2014/main" id="{E6EDD90A-91FD-8F50-3BF4-D82314079CB7}"/>
                </a:ext>
              </a:extLst>
            </p:cNvPr>
            <p:cNvSpPr/>
            <p:nvPr/>
          </p:nvSpPr>
          <p:spPr>
            <a:xfrm>
              <a:off x="2162317" y="356696"/>
              <a:ext cx="4495192" cy="2718691"/>
            </a:xfrm>
            <a:prstGeom prst="roundRect">
              <a:avLst/>
            </a:prstGeom>
            <a:solidFill>
              <a:srgbClr val="139993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IN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" name="Rectangle: Rounded Corners 4">
              <a:extLst>
                <a:ext uri="{FF2B5EF4-FFF2-40B4-BE49-F238E27FC236}">
                  <a16:creationId xmlns:a16="http://schemas.microsoft.com/office/drawing/2014/main" id="{FAD39612-6A0D-9EE7-BBEE-EFD765020711}"/>
                </a:ext>
              </a:extLst>
            </p:cNvPr>
            <p:cNvSpPr txBox="1"/>
            <p:nvPr/>
          </p:nvSpPr>
          <p:spPr>
            <a:xfrm>
              <a:off x="2295033" y="489412"/>
              <a:ext cx="4229760" cy="2369714"/>
            </a:xfrm>
            <a:prstGeom prst="rect">
              <a:avLst/>
            </a:prstGeom>
            <a:solidFill>
              <a:srgbClr val="139993"/>
            </a:solidFill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algn="ctr" defTabSz="889000"/>
              <a:r>
                <a:rPr lang="en-US" sz="2000" b="1">
                  <a:latin typeface="Arial"/>
                  <a:cs typeface="Arial"/>
                </a:rPr>
                <a:t>THANK YOU!</a:t>
              </a:r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293323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AAEC478-94BF-D147-698D-3B81E302A45E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</a:blip>
          <a:srcRect t="1747"/>
          <a:stretch/>
        </p:blipFill>
        <p:spPr>
          <a:xfrm>
            <a:off x="0" y="10"/>
            <a:ext cx="12191980" cy="6857990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82EAA814-F691-7885-7129-62C636BD1EE0}"/>
              </a:ext>
            </a:extLst>
          </p:cNvPr>
          <p:cNvGrpSpPr/>
          <p:nvPr/>
        </p:nvGrpSpPr>
        <p:grpSpPr>
          <a:xfrm>
            <a:off x="120466" y="120274"/>
            <a:ext cx="11827024" cy="573062"/>
            <a:chOff x="2162317" y="356696"/>
            <a:chExt cx="4495192" cy="2718691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8F2E23CC-513A-A060-66FB-3BFDA7461CED}"/>
                </a:ext>
              </a:extLst>
            </p:cNvPr>
            <p:cNvSpPr/>
            <p:nvPr/>
          </p:nvSpPr>
          <p:spPr>
            <a:xfrm>
              <a:off x="2162317" y="356696"/>
              <a:ext cx="4495192" cy="2718691"/>
            </a:xfrm>
            <a:prstGeom prst="roundRect">
              <a:avLst/>
            </a:prstGeom>
            <a:solidFill>
              <a:srgbClr val="139993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IN" sz="2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Rectangle: Rounded Corners 4">
              <a:extLst>
                <a:ext uri="{FF2B5EF4-FFF2-40B4-BE49-F238E27FC236}">
                  <a16:creationId xmlns:a16="http://schemas.microsoft.com/office/drawing/2014/main" id="{C51ECBA7-3999-01D4-7377-88BA977FD093}"/>
                </a:ext>
              </a:extLst>
            </p:cNvPr>
            <p:cNvSpPr txBox="1"/>
            <p:nvPr/>
          </p:nvSpPr>
          <p:spPr>
            <a:xfrm>
              <a:off x="2295033" y="1054636"/>
              <a:ext cx="4229760" cy="132281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algn="ctr" defTabSz="889000"/>
              <a:r>
                <a:rPr lang="en-US" sz="2000" b="1" kern="1200" dirty="0">
                  <a:latin typeface="Arial"/>
                  <a:cs typeface="Arial"/>
                </a:rPr>
                <a:t>Data Collection </a:t>
              </a:r>
              <a:r>
                <a:rPr lang="en-US" sz="2000" b="1" dirty="0">
                  <a:latin typeface="Arial"/>
                  <a:cs typeface="Arial"/>
                </a:rPr>
                <a:t>&amp; Pre-Processing (cont.)</a:t>
              </a:r>
              <a:endParaRPr lang="en-US" sz="2000" kern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aphicFrame>
        <p:nvGraphicFramePr>
          <p:cNvPr id="18" name="Diagram 17">
            <a:extLst>
              <a:ext uri="{FF2B5EF4-FFF2-40B4-BE49-F238E27FC236}">
                <a16:creationId xmlns:a16="http://schemas.microsoft.com/office/drawing/2014/main" id="{48B76699-8D1C-7FCD-1270-8F395D712E9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4119475"/>
              </p:ext>
            </p:extLst>
          </p:nvPr>
        </p:nvGraphicFramePr>
        <p:xfrm>
          <a:off x="301925" y="1154504"/>
          <a:ext cx="7504981" cy="52391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972" name="Arrow: Right 1971">
            <a:extLst>
              <a:ext uri="{FF2B5EF4-FFF2-40B4-BE49-F238E27FC236}">
                <a16:creationId xmlns:a16="http://schemas.microsoft.com/office/drawing/2014/main" id="{1F6153B4-27AF-3CA3-6087-641D93C14489}"/>
              </a:ext>
            </a:extLst>
          </p:cNvPr>
          <p:cNvSpPr/>
          <p:nvPr/>
        </p:nvSpPr>
        <p:spPr>
          <a:xfrm>
            <a:off x="8101946" y="3237439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3" name="Rectangle: Rounded Corners 1972">
            <a:extLst>
              <a:ext uri="{FF2B5EF4-FFF2-40B4-BE49-F238E27FC236}">
                <a16:creationId xmlns:a16="http://schemas.microsoft.com/office/drawing/2014/main" id="{D8A56371-3859-1717-BDC9-37301E4FFD3E}"/>
              </a:ext>
            </a:extLst>
          </p:cNvPr>
          <p:cNvSpPr/>
          <p:nvPr/>
        </p:nvSpPr>
        <p:spPr>
          <a:xfrm>
            <a:off x="9375394" y="2881657"/>
            <a:ext cx="1575758" cy="59809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COLUMNS</a:t>
            </a:r>
          </a:p>
          <a:p>
            <a:pPr algn="ctr"/>
            <a:r>
              <a:rPr lang="en-US" sz="1600" dirty="0"/>
              <a:t>14</a:t>
            </a:r>
          </a:p>
        </p:txBody>
      </p:sp>
      <p:sp>
        <p:nvSpPr>
          <p:cNvPr id="1974" name="Rectangle: Rounded Corners 1973">
            <a:extLst>
              <a:ext uri="{FF2B5EF4-FFF2-40B4-BE49-F238E27FC236}">
                <a16:creationId xmlns:a16="http://schemas.microsoft.com/office/drawing/2014/main" id="{F948BDD9-C8CB-B02A-1E65-FE2B7953268D}"/>
              </a:ext>
            </a:extLst>
          </p:cNvPr>
          <p:cNvSpPr/>
          <p:nvPr/>
        </p:nvSpPr>
        <p:spPr>
          <a:xfrm>
            <a:off x="9375393" y="3543015"/>
            <a:ext cx="1575758" cy="59809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600" b="1" dirty="0"/>
              <a:t>ROWS</a:t>
            </a:r>
          </a:p>
          <a:p>
            <a:pPr algn="ctr"/>
            <a:r>
              <a:rPr lang="en-US" sz="1600" dirty="0"/>
              <a:t>285</a:t>
            </a:r>
          </a:p>
        </p:txBody>
      </p:sp>
      <p:sp>
        <p:nvSpPr>
          <p:cNvPr id="1984" name="Oval 1983">
            <a:extLst>
              <a:ext uri="{FF2B5EF4-FFF2-40B4-BE49-F238E27FC236}">
                <a16:creationId xmlns:a16="http://schemas.microsoft.com/office/drawing/2014/main" id="{58883A3E-8346-8E51-E831-32BDC5BF64EB}"/>
              </a:ext>
            </a:extLst>
          </p:cNvPr>
          <p:cNvSpPr/>
          <p:nvPr/>
        </p:nvSpPr>
        <p:spPr>
          <a:xfrm>
            <a:off x="10830736" y="3570106"/>
            <a:ext cx="497457" cy="497457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85" name="TextBox 1984">
            <a:extLst>
              <a:ext uri="{FF2B5EF4-FFF2-40B4-BE49-F238E27FC236}">
                <a16:creationId xmlns:a16="http://schemas.microsoft.com/office/drawing/2014/main" id="{79E22529-971B-E19A-7693-382C7795E8F8}"/>
              </a:ext>
            </a:extLst>
          </p:cNvPr>
          <p:cNvSpPr txBox="1"/>
          <p:nvPr/>
        </p:nvSpPr>
        <p:spPr>
          <a:xfrm>
            <a:off x="10704511" y="3663218"/>
            <a:ext cx="759125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b="1" dirty="0">
                <a:solidFill>
                  <a:srgbClr val="FFFFFF"/>
                </a:solidFill>
              </a:rPr>
              <a:t>63%</a:t>
            </a:r>
          </a:p>
        </p:txBody>
      </p:sp>
      <p:sp>
        <p:nvSpPr>
          <p:cNvPr id="1986" name="Oval 1985">
            <a:extLst>
              <a:ext uri="{FF2B5EF4-FFF2-40B4-BE49-F238E27FC236}">
                <a16:creationId xmlns:a16="http://schemas.microsoft.com/office/drawing/2014/main" id="{1D19DC59-E593-1C5D-6806-76EC0C4E118D}"/>
              </a:ext>
            </a:extLst>
          </p:cNvPr>
          <p:cNvSpPr/>
          <p:nvPr/>
        </p:nvSpPr>
        <p:spPr>
          <a:xfrm>
            <a:off x="10830736" y="2923124"/>
            <a:ext cx="497457" cy="497457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87" name="TextBox 1986">
            <a:extLst>
              <a:ext uri="{FF2B5EF4-FFF2-40B4-BE49-F238E27FC236}">
                <a16:creationId xmlns:a16="http://schemas.microsoft.com/office/drawing/2014/main" id="{2CBAB166-2B39-3AD7-798D-FCEA41C966BD}"/>
              </a:ext>
            </a:extLst>
          </p:cNvPr>
          <p:cNvSpPr txBox="1"/>
          <p:nvPr/>
        </p:nvSpPr>
        <p:spPr>
          <a:xfrm>
            <a:off x="10704511" y="3016236"/>
            <a:ext cx="759125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b="1" dirty="0">
                <a:solidFill>
                  <a:srgbClr val="FFFFFF"/>
                </a:solidFill>
              </a:rPr>
              <a:t>50%</a:t>
            </a:r>
          </a:p>
        </p:txBody>
      </p:sp>
      <p:sp>
        <p:nvSpPr>
          <p:cNvPr id="2" name="Slide Number Placeholder 2">
            <a:extLst>
              <a:ext uri="{FF2B5EF4-FFF2-40B4-BE49-F238E27FC236}">
                <a16:creationId xmlns:a16="http://schemas.microsoft.com/office/drawing/2014/main" id="{85B901AD-399B-6C86-C8B1-7580858AA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800" y="6318446"/>
            <a:ext cx="615696" cy="365125"/>
          </a:xfrm>
        </p:spPr>
        <p:txBody>
          <a:bodyPr/>
          <a:lstStyle/>
          <a:p>
            <a:fld id="{5A33CB2A-1702-4C1D-9CC4-8D472D39F19E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7608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AAEC478-94BF-D147-698D-3B81E302A45E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</a:blip>
          <a:srcRect t="1747"/>
          <a:stretch/>
        </p:blipFill>
        <p:spPr>
          <a:xfrm>
            <a:off x="0" y="10"/>
            <a:ext cx="12191980" cy="685799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D77E74AB-12E7-DEE4-8DA3-422CBE1339F2}"/>
              </a:ext>
            </a:extLst>
          </p:cNvPr>
          <p:cNvGrpSpPr/>
          <p:nvPr/>
        </p:nvGrpSpPr>
        <p:grpSpPr>
          <a:xfrm>
            <a:off x="231111" y="211017"/>
            <a:ext cx="3315957" cy="462223"/>
            <a:chOff x="2162317" y="356696"/>
            <a:chExt cx="4495192" cy="2718691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C8D4D1AC-AA3B-697D-34BA-6073EA9A308A}"/>
                </a:ext>
              </a:extLst>
            </p:cNvPr>
            <p:cNvSpPr/>
            <p:nvPr/>
          </p:nvSpPr>
          <p:spPr>
            <a:xfrm>
              <a:off x="2162317" y="356696"/>
              <a:ext cx="4495192" cy="2718691"/>
            </a:xfrm>
            <a:prstGeom prst="roundRect">
              <a:avLst/>
            </a:prstGeom>
            <a:solidFill>
              <a:srgbClr val="139993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IN" dirty="0"/>
            </a:p>
          </p:txBody>
        </p:sp>
        <p:sp>
          <p:nvSpPr>
            <p:cNvPr id="9" name="Rectangle: Rounded Corners 4">
              <a:extLst>
                <a:ext uri="{FF2B5EF4-FFF2-40B4-BE49-F238E27FC236}">
                  <a16:creationId xmlns:a16="http://schemas.microsoft.com/office/drawing/2014/main" id="{C98B27EA-26A1-384E-17FA-C1DBB79BF834}"/>
                </a:ext>
              </a:extLst>
            </p:cNvPr>
            <p:cNvSpPr txBox="1"/>
            <p:nvPr/>
          </p:nvSpPr>
          <p:spPr>
            <a:xfrm>
              <a:off x="2295033" y="489412"/>
              <a:ext cx="4229760" cy="2369714"/>
            </a:xfrm>
            <a:prstGeom prst="rect">
              <a:avLst/>
            </a:prstGeom>
            <a:solidFill>
              <a:srgbClr val="139993"/>
            </a:solidFill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b="1" kern="1200" dirty="0">
                  <a:latin typeface="Arial" panose="020B0604020202020204" pitchFamily="34" charset="0"/>
                  <a:cs typeface="Arial" panose="020B0604020202020204" pitchFamily="34" charset="0"/>
                </a:rPr>
                <a:t>Data Overview</a:t>
              </a:r>
              <a:endParaRPr lang="en-IN" sz="2000" kern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D1FB2B15-CDB7-6EB9-E1D7-B91333954A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90" y="673240"/>
            <a:ext cx="12065000" cy="6177180"/>
          </a:xfrm>
          <a:prstGeom prst="rect">
            <a:avLst/>
          </a:prstGeom>
        </p:spPr>
      </p:pic>
      <p:sp>
        <p:nvSpPr>
          <p:cNvPr id="2" name="Slide Number Placeholder 2">
            <a:extLst>
              <a:ext uri="{FF2B5EF4-FFF2-40B4-BE49-F238E27FC236}">
                <a16:creationId xmlns:a16="http://schemas.microsoft.com/office/drawing/2014/main" id="{C5F6F538-AB72-4788-58F2-BA50327E26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800" y="6318446"/>
            <a:ext cx="615696" cy="365125"/>
          </a:xfrm>
        </p:spPr>
        <p:txBody>
          <a:bodyPr/>
          <a:lstStyle/>
          <a:p>
            <a:fld id="{5A33CB2A-1702-4C1D-9CC4-8D472D39F19E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91409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AAEC478-94BF-D147-698D-3B81E302A45E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</a:blip>
          <a:srcRect t="1747"/>
          <a:stretch/>
        </p:blipFill>
        <p:spPr>
          <a:xfrm>
            <a:off x="0" y="10"/>
            <a:ext cx="12191980" cy="685799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D77E74AB-12E7-DEE4-8DA3-422CBE1339F2}"/>
              </a:ext>
            </a:extLst>
          </p:cNvPr>
          <p:cNvGrpSpPr/>
          <p:nvPr/>
        </p:nvGrpSpPr>
        <p:grpSpPr>
          <a:xfrm>
            <a:off x="231111" y="211017"/>
            <a:ext cx="3315957" cy="462223"/>
            <a:chOff x="2162317" y="356696"/>
            <a:chExt cx="4495192" cy="2718691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C8D4D1AC-AA3B-697D-34BA-6073EA9A308A}"/>
                </a:ext>
              </a:extLst>
            </p:cNvPr>
            <p:cNvSpPr/>
            <p:nvPr/>
          </p:nvSpPr>
          <p:spPr>
            <a:xfrm>
              <a:off x="2162317" y="356696"/>
              <a:ext cx="4495192" cy="2718691"/>
            </a:xfrm>
            <a:prstGeom prst="roundRect">
              <a:avLst/>
            </a:prstGeom>
            <a:solidFill>
              <a:srgbClr val="139993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IN" dirty="0"/>
            </a:p>
          </p:txBody>
        </p:sp>
        <p:sp>
          <p:nvSpPr>
            <p:cNvPr id="9" name="Rectangle: Rounded Corners 4">
              <a:extLst>
                <a:ext uri="{FF2B5EF4-FFF2-40B4-BE49-F238E27FC236}">
                  <a16:creationId xmlns:a16="http://schemas.microsoft.com/office/drawing/2014/main" id="{C98B27EA-26A1-384E-17FA-C1DBB79BF834}"/>
                </a:ext>
              </a:extLst>
            </p:cNvPr>
            <p:cNvSpPr txBox="1"/>
            <p:nvPr/>
          </p:nvSpPr>
          <p:spPr>
            <a:xfrm>
              <a:off x="2295033" y="489412"/>
              <a:ext cx="4229760" cy="2369714"/>
            </a:xfrm>
            <a:prstGeom prst="rect">
              <a:avLst/>
            </a:prstGeom>
            <a:solidFill>
              <a:srgbClr val="139993"/>
            </a:solidFill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b="1" kern="1200" dirty="0">
                  <a:latin typeface="Arial" panose="020B0604020202020204" pitchFamily="34" charset="0"/>
                  <a:cs typeface="Arial" panose="020B0604020202020204" pitchFamily="34" charset="0"/>
                </a:rPr>
                <a:t>Data Overview</a:t>
              </a:r>
              <a:endParaRPr lang="en-IN" sz="2000" kern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C1B62776-AA40-B393-2821-C05054FCF7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111" y="884247"/>
            <a:ext cx="5424089" cy="5547833"/>
          </a:xfrm>
          <a:prstGeom prst="rect">
            <a:avLst/>
          </a:prstGeom>
        </p:spPr>
      </p:pic>
      <p:pic>
        <p:nvPicPr>
          <p:cNvPr id="5" name="Picture 4" descr="A colorful star shaped graph&#10;&#10;Description automatically generated with medium confidence">
            <a:extLst>
              <a:ext uri="{FF2B5EF4-FFF2-40B4-BE49-F238E27FC236}">
                <a16:creationId xmlns:a16="http://schemas.microsoft.com/office/drawing/2014/main" id="{8B7F178C-A8F3-2A98-9DF5-E082F43C7E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5200" y="1208632"/>
            <a:ext cx="6237331" cy="4677997"/>
          </a:xfrm>
          <a:prstGeom prst="rect">
            <a:avLst/>
          </a:prstGeom>
        </p:spPr>
      </p:pic>
      <p:sp>
        <p:nvSpPr>
          <p:cNvPr id="2" name="Slide Number Placeholder 2">
            <a:extLst>
              <a:ext uri="{FF2B5EF4-FFF2-40B4-BE49-F238E27FC236}">
                <a16:creationId xmlns:a16="http://schemas.microsoft.com/office/drawing/2014/main" id="{8C4EE9B1-98FF-B18E-41BD-D9731E85CF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800" y="6318446"/>
            <a:ext cx="615696" cy="365125"/>
          </a:xfrm>
        </p:spPr>
        <p:txBody>
          <a:bodyPr/>
          <a:lstStyle/>
          <a:p>
            <a:fld id="{5A33CB2A-1702-4C1D-9CC4-8D472D39F19E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92967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D77E74AB-12E7-DEE4-8DA3-422CBE1339F2}"/>
              </a:ext>
            </a:extLst>
          </p:cNvPr>
          <p:cNvGrpSpPr/>
          <p:nvPr/>
        </p:nvGrpSpPr>
        <p:grpSpPr>
          <a:xfrm>
            <a:off x="231111" y="211017"/>
            <a:ext cx="3315957" cy="462223"/>
            <a:chOff x="2162317" y="356696"/>
            <a:chExt cx="4495192" cy="2718691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C8D4D1AC-AA3B-697D-34BA-6073EA9A308A}"/>
                </a:ext>
              </a:extLst>
            </p:cNvPr>
            <p:cNvSpPr/>
            <p:nvPr/>
          </p:nvSpPr>
          <p:spPr>
            <a:xfrm>
              <a:off x="2162317" y="356696"/>
              <a:ext cx="4495192" cy="2718691"/>
            </a:xfrm>
            <a:prstGeom prst="roundRect">
              <a:avLst/>
            </a:prstGeom>
            <a:solidFill>
              <a:srgbClr val="139993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IN" dirty="0"/>
            </a:p>
          </p:txBody>
        </p:sp>
        <p:sp>
          <p:nvSpPr>
            <p:cNvPr id="9" name="Rectangle: Rounded Corners 4">
              <a:extLst>
                <a:ext uri="{FF2B5EF4-FFF2-40B4-BE49-F238E27FC236}">
                  <a16:creationId xmlns:a16="http://schemas.microsoft.com/office/drawing/2014/main" id="{C98B27EA-26A1-384E-17FA-C1DBB79BF834}"/>
                </a:ext>
              </a:extLst>
            </p:cNvPr>
            <p:cNvSpPr txBox="1"/>
            <p:nvPr/>
          </p:nvSpPr>
          <p:spPr>
            <a:xfrm>
              <a:off x="2295033" y="489412"/>
              <a:ext cx="4229760" cy="2369714"/>
            </a:xfrm>
            <a:prstGeom prst="rect">
              <a:avLst/>
            </a:prstGeom>
            <a:solidFill>
              <a:srgbClr val="139993"/>
            </a:solidFill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b="1" kern="1200" dirty="0">
                  <a:latin typeface="Arial" panose="020B0604020202020204" pitchFamily="34" charset="0"/>
                  <a:cs typeface="Arial" panose="020B0604020202020204" pitchFamily="34" charset="0"/>
                </a:rPr>
                <a:t>Data Overview</a:t>
              </a:r>
              <a:endParaRPr lang="en-IN" sz="2000" kern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FD0E346-C3AC-DD92-CE39-C0B9B3054C90}"/>
              </a:ext>
            </a:extLst>
          </p:cNvPr>
          <p:cNvGrpSpPr/>
          <p:nvPr/>
        </p:nvGrpSpPr>
        <p:grpSpPr>
          <a:xfrm>
            <a:off x="329011" y="881765"/>
            <a:ext cx="11366722" cy="5967384"/>
            <a:chOff x="329011" y="881765"/>
            <a:chExt cx="11366722" cy="5967384"/>
          </a:xfrm>
        </p:grpSpPr>
        <p:pic>
          <p:nvPicPr>
            <p:cNvPr id="6" name="Picture 5" descr="A screen shot of a computer screen&#10;&#10;Description automatically generated">
              <a:extLst>
                <a:ext uri="{FF2B5EF4-FFF2-40B4-BE49-F238E27FC236}">
                  <a16:creationId xmlns:a16="http://schemas.microsoft.com/office/drawing/2014/main" id="{35317588-3A15-26D8-C9B8-F0018E95EB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9011" y="881765"/>
              <a:ext cx="11366722" cy="5765218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A2518D50-496C-0EFF-C732-FDE3D343BF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44787" y="6010959"/>
              <a:ext cx="7413209" cy="838190"/>
            </a:xfrm>
            <a:prstGeom prst="rect">
              <a:avLst/>
            </a:prstGeom>
          </p:spPr>
        </p:pic>
      </p:grpSp>
      <p:sp>
        <p:nvSpPr>
          <p:cNvPr id="2" name="Slide Number Placeholder 2">
            <a:extLst>
              <a:ext uri="{FF2B5EF4-FFF2-40B4-BE49-F238E27FC236}">
                <a16:creationId xmlns:a16="http://schemas.microsoft.com/office/drawing/2014/main" id="{E7FE1024-9051-E708-C883-652013AC8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800" y="6318446"/>
            <a:ext cx="615696" cy="365125"/>
          </a:xfrm>
        </p:spPr>
        <p:txBody>
          <a:bodyPr/>
          <a:lstStyle/>
          <a:p>
            <a:fld id="{5A33CB2A-1702-4C1D-9CC4-8D472D39F19E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46732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86D2B3F-5D01-57FE-4CD1-F3F2DD37B8A3}"/>
              </a:ext>
            </a:extLst>
          </p:cNvPr>
          <p:cNvGrpSpPr/>
          <p:nvPr/>
        </p:nvGrpSpPr>
        <p:grpSpPr>
          <a:xfrm>
            <a:off x="120466" y="120274"/>
            <a:ext cx="11827024" cy="573062"/>
            <a:chOff x="2162317" y="356696"/>
            <a:chExt cx="4495192" cy="2718691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045E24FC-041A-5364-4D76-C8F617EA07FB}"/>
                </a:ext>
              </a:extLst>
            </p:cNvPr>
            <p:cNvSpPr/>
            <p:nvPr/>
          </p:nvSpPr>
          <p:spPr>
            <a:xfrm>
              <a:off x="2162317" y="356696"/>
              <a:ext cx="4495192" cy="2718691"/>
            </a:xfrm>
            <a:prstGeom prst="roundRect">
              <a:avLst/>
            </a:prstGeom>
            <a:solidFill>
              <a:srgbClr val="139993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6" name="Rectangle: Rounded Corners 4">
              <a:extLst>
                <a:ext uri="{FF2B5EF4-FFF2-40B4-BE49-F238E27FC236}">
                  <a16:creationId xmlns:a16="http://schemas.microsoft.com/office/drawing/2014/main" id="{FA7063E7-B508-B3D3-FE61-BDE22B9E1376}"/>
                </a:ext>
              </a:extLst>
            </p:cNvPr>
            <p:cNvSpPr txBox="1"/>
            <p:nvPr/>
          </p:nvSpPr>
          <p:spPr>
            <a:xfrm>
              <a:off x="2295033" y="1054636"/>
              <a:ext cx="4229760" cy="132281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b="1" kern="1200" dirty="0">
                  <a:latin typeface="Arial" panose="020B0604020202020204" pitchFamily="34" charset="0"/>
                  <a:cs typeface="Arial" panose="020B0604020202020204" pitchFamily="34" charset="0"/>
                </a:rPr>
                <a:t>Choice of Models</a:t>
              </a:r>
              <a:endParaRPr lang="en-IN" sz="2000" kern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0A93B9A3-9799-C07C-7FB5-60354C40257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56338976"/>
              </p:ext>
            </p:extLst>
          </p:nvPr>
        </p:nvGraphicFramePr>
        <p:xfrm>
          <a:off x="120466" y="4068475"/>
          <a:ext cx="10096977" cy="25221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13" name="Group 12">
            <a:extLst>
              <a:ext uri="{FF2B5EF4-FFF2-40B4-BE49-F238E27FC236}">
                <a16:creationId xmlns:a16="http://schemas.microsoft.com/office/drawing/2014/main" id="{304E7772-6990-89B9-6ECA-4631587B4C76}"/>
              </a:ext>
            </a:extLst>
          </p:cNvPr>
          <p:cNvGrpSpPr/>
          <p:nvPr/>
        </p:nvGrpSpPr>
        <p:grpSpPr>
          <a:xfrm>
            <a:off x="10423490" y="4465076"/>
            <a:ext cx="1648044" cy="1527656"/>
            <a:chOff x="2162317" y="356696"/>
            <a:chExt cx="4495192" cy="2718691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7EB9B0B7-E8BB-B598-CF97-5B7B941776F2}"/>
                </a:ext>
              </a:extLst>
            </p:cNvPr>
            <p:cNvSpPr/>
            <p:nvPr/>
          </p:nvSpPr>
          <p:spPr>
            <a:xfrm>
              <a:off x="2162317" y="356696"/>
              <a:ext cx="4495192" cy="2718691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15" name="Rectangle: Rounded Corners 4">
              <a:extLst>
                <a:ext uri="{FF2B5EF4-FFF2-40B4-BE49-F238E27FC236}">
                  <a16:creationId xmlns:a16="http://schemas.microsoft.com/office/drawing/2014/main" id="{C835D850-DA32-2EBE-766B-6A4255B8835B}"/>
                </a:ext>
              </a:extLst>
            </p:cNvPr>
            <p:cNvSpPr txBox="1"/>
            <p:nvPr/>
          </p:nvSpPr>
          <p:spPr>
            <a:xfrm>
              <a:off x="2295033" y="489412"/>
              <a:ext cx="4229760" cy="245325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b="1" kern="1200" dirty="0">
                  <a:latin typeface="Arial" panose="020B0604020202020204" pitchFamily="34" charset="0"/>
                  <a:cs typeface="Arial" panose="020B0604020202020204" pitchFamily="34" charset="0"/>
                </a:rPr>
                <a:t>Estimation of Effects</a:t>
              </a:r>
              <a:endParaRPr lang="en-IN" sz="2000" kern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76695E93-422C-4A17-420D-B3523F44C46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2830328"/>
              </p:ext>
            </p:extLst>
          </p:nvPr>
        </p:nvGraphicFramePr>
        <p:xfrm>
          <a:off x="120466" y="1000895"/>
          <a:ext cx="10217558" cy="25221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pSp>
        <p:nvGrpSpPr>
          <p:cNvPr id="8" name="Group 7">
            <a:extLst>
              <a:ext uri="{FF2B5EF4-FFF2-40B4-BE49-F238E27FC236}">
                <a16:creationId xmlns:a16="http://schemas.microsoft.com/office/drawing/2014/main" id="{4C42B574-06A0-FB0F-D448-9ED2DB756E00}"/>
              </a:ext>
            </a:extLst>
          </p:cNvPr>
          <p:cNvGrpSpPr/>
          <p:nvPr/>
        </p:nvGrpSpPr>
        <p:grpSpPr>
          <a:xfrm>
            <a:off x="10472147" y="1498134"/>
            <a:ext cx="1648044" cy="1527656"/>
            <a:chOff x="2162317" y="356696"/>
            <a:chExt cx="4495192" cy="2718691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C042B1E7-E395-0287-6498-D7FFFC0635D0}"/>
                </a:ext>
              </a:extLst>
            </p:cNvPr>
            <p:cNvSpPr/>
            <p:nvPr/>
          </p:nvSpPr>
          <p:spPr>
            <a:xfrm>
              <a:off x="2162317" y="356696"/>
              <a:ext cx="4495192" cy="2718691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19" name="Rectangle: Rounded Corners 4">
              <a:extLst>
                <a:ext uri="{FF2B5EF4-FFF2-40B4-BE49-F238E27FC236}">
                  <a16:creationId xmlns:a16="http://schemas.microsoft.com/office/drawing/2014/main" id="{8670A100-8AD9-286F-B880-B83FFCEEA3A3}"/>
                </a:ext>
              </a:extLst>
            </p:cNvPr>
            <p:cNvSpPr txBox="1"/>
            <p:nvPr/>
          </p:nvSpPr>
          <p:spPr>
            <a:xfrm>
              <a:off x="2295033" y="489412"/>
              <a:ext cx="4229760" cy="245325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b="1" kern="1200" dirty="0">
                  <a:latin typeface="Arial" panose="020B0604020202020204" pitchFamily="34" charset="0"/>
                  <a:cs typeface="Arial" panose="020B0604020202020204" pitchFamily="34" charset="0"/>
                </a:rPr>
                <a:t>Clustering</a:t>
              </a:r>
              <a:endParaRPr lang="en-IN" sz="2000" kern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8672E6B-F597-C992-B9E6-D03FEC73E81A}"/>
              </a:ext>
            </a:extLst>
          </p:cNvPr>
          <p:cNvCxnSpPr/>
          <p:nvPr/>
        </p:nvCxnSpPr>
        <p:spPr>
          <a:xfrm>
            <a:off x="0" y="3849603"/>
            <a:ext cx="12192000" cy="0"/>
          </a:xfrm>
          <a:prstGeom prst="straightConnector1">
            <a:avLst/>
          </a:prstGeom>
          <a:ln w="3810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" name="Slide Number Placeholder 2">
            <a:extLst>
              <a:ext uri="{FF2B5EF4-FFF2-40B4-BE49-F238E27FC236}">
                <a16:creationId xmlns:a16="http://schemas.microsoft.com/office/drawing/2014/main" id="{0D363B23-0A18-F200-FDB0-EEB15B72E8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800" y="6318446"/>
            <a:ext cx="615696" cy="365125"/>
          </a:xfrm>
        </p:spPr>
        <p:txBody>
          <a:bodyPr/>
          <a:lstStyle/>
          <a:p>
            <a:fld id="{5A33CB2A-1702-4C1D-9CC4-8D472D39F19E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05168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D77E74AB-12E7-DEE4-8DA3-422CBE1339F2}"/>
              </a:ext>
            </a:extLst>
          </p:cNvPr>
          <p:cNvGrpSpPr/>
          <p:nvPr/>
        </p:nvGrpSpPr>
        <p:grpSpPr>
          <a:xfrm>
            <a:off x="237809" y="148466"/>
            <a:ext cx="11716379" cy="462223"/>
            <a:chOff x="2162317" y="356696"/>
            <a:chExt cx="4495192" cy="2718691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C8D4D1AC-AA3B-697D-34BA-6073EA9A308A}"/>
                </a:ext>
              </a:extLst>
            </p:cNvPr>
            <p:cNvSpPr/>
            <p:nvPr/>
          </p:nvSpPr>
          <p:spPr>
            <a:xfrm>
              <a:off x="2162317" y="356696"/>
              <a:ext cx="4495192" cy="2718691"/>
            </a:xfrm>
            <a:prstGeom prst="roundRect">
              <a:avLst/>
            </a:prstGeom>
            <a:solidFill>
              <a:srgbClr val="139993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IN" dirty="0"/>
            </a:p>
          </p:txBody>
        </p:sp>
        <p:sp>
          <p:nvSpPr>
            <p:cNvPr id="9" name="Rectangle: Rounded Corners 4">
              <a:extLst>
                <a:ext uri="{FF2B5EF4-FFF2-40B4-BE49-F238E27FC236}">
                  <a16:creationId xmlns:a16="http://schemas.microsoft.com/office/drawing/2014/main" id="{C98B27EA-26A1-384E-17FA-C1DBB79BF834}"/>
                </a:ext>
              </a:extLst>
            </p:cNvPr>
            <p:cNvSpPr txBox="1"/>
            <p:nvPr/>
          </p:nvSpPr>
          <p:spPr>
            <a:xfrm>
              <a:off x="2295033" y="489412"/>
              <a:ext cx="4229760" cy="2369714"/>
            </a:xfrm>
            <a:prstGeom prst="rect">
              <a:avLst/>
            </a:prstGeom>
            <a:solidFill>
              <a:srgbClr val="139993"/>
            </a:solidFill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b="1" dirty="0">
                  <a:latin typeface="Arial" panose="020B0604020202020204" pitchFamily="34" charset="0"/>
                  <a:cs typeface="Arial" panose="020B0604020202020204" pitchFamily="34" charset="0"/>
                </a:rPr>
                <a:t>Clustering: Flowchart</a:t>
              </a:r>
              <a:endParaRPr lang="en-IN" sz="2000" kern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3F7AEFD-289F-1439-D968-25B4F01A615E}"/>
              </a:ext>
            </a:extLst>
          </p:cNvPr>
          <p:cNvGrpSpPr/>
          <p:nvPr/>
        </p:nvGrpSpPr>
        <p:grpSpPr>
          <a:xfrm>
            <a:off x="3115668" y="651500"/>
            <a:ext cx="5960663" cy="5755492"/>
            <a:chOff x="3115668" y="651500"/>
            <a:chExt cx="5960663" cy="5755492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166042B1-316B-A2A2-C8F3-324EF863287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6190"/>
            <a:stretch/>
          </p:blipFill>
          <p:spPr bwMode="auto">
            <a:xfrm>
              <a:off x="3115668" y="651500"/>
              <a:ext cx="5960663" cy="27890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876A382C-5F3E-1920-3AB3-B71A8826531C}"/>
                </a:ext>
              </a:extLst>
            </p:cNvPr>
            <p:cNvCxnSpPr>
              <a:cxnSpLocks/>
            </p:cNvCxnSpPr>
            <p:nvPr/>
          </p:nvCxnSpPr>
          <p:spPr>
            <a:xfrm>
              <a:off x="4402417" y="3522207"/>
              <a:ext cx="311591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F76DEA12-081B-2822-D39B-801964504C64}"/>
                </a:ext>
              </a:extLst>
            </p:cNvPr>
            <p:cNvCxnSpPr>
              <a:cxnSpLocks/>
            </p:cNvCxnSpPr>
            <p:nvPr/>
          </p:nvCxnSpPr>
          <p:spPr>
            <a:xfrm>
              <a:off x="4402417" y="3522207"/>
              <a:ext cx="0" cy="16324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195064F9-9E48-30D8-2215-9310C810213E}"/>
                </a:ext>
              </a:extLst>
            </p:cNvPr>
            <p:cNvCxnSpPr>
              <a:cxnSpLocks/>
            </p:cNvCxnSpPr>
            <p:nvPr/>
          </p:nvCxnSpPr>
          <p:spPr>
            <a:xfrm>
              <a:off x="5978340" y="3440586"/>
              <a:ext cx="0" cy="2448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4379E79E-4DC9-CEC6-09B4-B1D34B50EC0D}"/>
                </a:ext>
              </a:extLst>
            </p:cNvPr>
            <p:cNvCxnSpPr>
              <a:cxnSpLocks/>
            </p:cNvCxnSpPr>
            <p:nvPr/>
          </p:nvCxnSpPr>
          <p:spPr>
            <a:xfrm>
              <a:off x="7518329" y="3522207"/>
              <a:ext cx="0" cy="16324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FFA30C61-0AB2-FAA1-9D61-13F1A02CCFC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60183" y="3603828"/>
              <a:ext cx="4200380" cy="28031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Slide Number Placeholder 2">
            <a:extLst>
              <a:ext uri="{FF2B5EF4-FFF2-40B4-BE49-F238E27FC236}">
                <a16:creationId xmlns:a16="http://schemas.microsoft.com/office/drawing/2014/main" id="{9DD49F73-85E2-8C85-6161-C66EE3D60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800" y="6318446"/>
            <a:ext cx="615696" cy="365125"/>
          </a:xfrm>
        </p:spPr>
        <p:txBody>
          <a:bodyPr/>
          <a:lstStyle/>
          <a:p>
            <a:fld id="{5A33CB2A-1702-4C1D-9CC4-8D472D39F19E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931366"/>
      </p:ext>
    </p:extLst>
  </p:cSld>
  <p:clrMapOvr>
    <a:masterClrMapping/>
  </p:clrMapOvr>
</p:sld>
</file>

<file path=ppt/theme/theme1.xml><?xml version="1.0" encoding="utf-8"?>
<a:theme xmlns:a="http://schemas.openxmlformats.org/drawingml/2006/main" name="SwellVTI">
  <a:themeElements>
    <a:clrScheme name="Swell">
      <a:dk1>
        <a:sysClr val="windowText" lastClr="000000"/>
      </a:dk1>
      <a:lt1>
        <a:sysClr val="window" lastClr="FFFFFF"/>
      </a:lt1>
      <a:dk2>
        <a:srgbClr val="233B47"/>
      </a:dk2>
      <a:lt2>
        <a:srgbClr val="FEEFD9"/>
      </a:lt2>
      <a:accent1>
        <a:srgbClr val="16AEA7"/>
      </a:accent1>
      <a:accent2>
        <a:srgbClr val="618F88"/>
      </a:accent2>
      <a:accent3>
        <a:srgbClr val="7A9973"/>
      </a:accent3>
      <a:accent4>
        <a:srgbClr val="8AAE8E"/>
      </a:accent4>
      <a:accent5>
        <a:srgbClr val="EB8F60"/>
      </a:accent5>
      <a:accent6>
        <a:srgbClr val="E57A6F"/>
      </a:accent6>
      <a:hlink>
        <a:srgbClr val="13968F"/>
      </a:hlink>
      <a:folHlink>
        <a:srgbClr val="E56152"/>
      </a:folHlink>
    </a:clrScheme>
    <a:fontScheme name="Neue Haas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wellVTI" id="{8361A04D-931A-43DC-973B-1B0B1DD5DECC}" vid="{6DDB23E8-D18E-4BDA-98D6-324466149EB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e36dfa3c-4f9c-45ab-9cab-2a9270d3a0b8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F52511392293054EB71E4FD6141DE2E2" ma:contentTypeVersion="8" ma:contentTypeDescription="Creare un nuovo documento." ma:contentTypeScope="" ma:versionID="3c0d95651413fe2c39cbbbf9953e5645">
  <xsd:schema xmlns:xsd="http://www.w3.org/2001/XMLSchema" xmlns:xs="http://www.w3.org/2001/XMLSchema" xmlns:p="http://schemas.microsoft.com/office/2006/metadata/properties" xmlns:ns3="e36dfa3c-4f9c-45ab-9cab-2a9270d3a0b8" xmlns:ns4="a4dc7fbb-2e7d-492a-b336-070c84711300" targetNamespace="http://schemas.microsoft.com/office/2006/metadata/properties" ma:root="true" ma:fieldsID="563229e533b7b54ed21763140cd2accd" ns3:_="" ns4:_="">
    <xsd:import namespace="e36dfa3c-4f9c-45ab-9cab-2a9270d3a0b8"/>
    <xsd:import namespace="a4dc7fbb-2e7d-492a-b336-070c84711300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MediaServiceSearchProperties" minOccurs="0"/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36dfa3c-4f9c-45ab-9cab-2a9270d3a0b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_activity" ma:index="12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4dc7fbb-2e7d-492a-b336-070c84711300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Condivis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Condiviso con dettagli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5" nillable="true" ma:displayName="Hash suggerimento condivisione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9276294-F448-4DBD-B3E4-15C1DB48821D}">
  <ds:schemaRefs>
    <ds:schemaRef ds:uri="http://purl.org/dc/terms/"/>
    <ds:schemaRef ds:uri="http://www.w3.org/XML/1998/namespace"/>
    <ds:schemaRef ds:uri="http://purl.org/dc/elements/1.1/"/>
    <ds:schemaRef ds:uri="e36dfa3c-4f9c-45ab-9cab-2a9270d3a0b8"/>
    <ds:schemaRef ds:uri="http://schemas.microsoft.com/office/infopath/2007/PartnerControls"/>
    <ds:schemaRef ds:uri="http://purl.org/dc/dcmitype/"/>
    <ds:schemaRef ds:uri="a4dc7fbb-2e7d-492a-b336-070c84711300"/>
    <ds:schemaRef ds:uri="http://schemas.microsoft.com/office/2006/documentManagement/types"/>
    <ds:schemaRef ds:uri="http://schemas.openxmlformats.org/package/2006/metadata/core-properties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40C9347C-6253-4628-9724-46EA1A852A6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36dfa3c-4f9c-45ab-9cab-2a9270d3a0b8"/>
    <ds:schemaRef ds:uri="a4dc7fbb-2e7d-492a-b336-070c8471130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D9DB61D-8A93-4750-AE25-B584AF895BCD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13b55eef-7018-4674-a3d7-cc0db06d545c}" enabled="0" method="" siteId="{13b55eef-7018-4674-a3d7-cc0db06d545c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3434</TotalTime>
  <Words>2066</Words>
  <Application>Microsoft Office PowerPoint</Application>
  <PresentationFormat>Widescreen</PresentationFormat>
  <Paragraphs>308</Paragraphs>
  <Slides>30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Aptos</vt:lpstr>
      <vt:lpstr>Arial</vt:lpstr>
      <vt:lpstr>Neue Haas Grotesk Text Pro</vt:lpstr>
      <vt:lpstr>Wingdings</vt:lpstr>
      <vt:lpstr>Wingdings,Sans-Serif</vt:lpstr>
      <vt:lpstr>SwellVTI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Akash Mittal</dc:creator>
  <cp:lastModifiedBy>Akash Mittal</cp:lastModifiedBy>
  <cp:revision>117</cp:revision>
  <dcterms:created xsi:type="dcterms:W3CDTF">2024-11-27T13:58:23Z</dcterms:created>
  <dcterms:modified xsi:type="dcterms:W3CDTF">2025-01-28T19:48:17Z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0x010100F52511392293054EB71E4FD6141DE2E2</vt:lpwstr>
  </property>
</Properties>
</file>